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89"/>
  </p:notesMasterIdLst>
  <p:sldIdLst>
    <p:sldId id="257" r:id="rId3"/>
    <p:sldId id="258" r:id="rId4"/>
    <p:sldId id="259" r:id="rId5"/>
    <p:sldId id="357" r:id="rId6"/>
    <p:sldId id="295" r:id="rId7"/>
    <p:sldId id="303" r:id="rId8"/>
    <p:sldId id="305" r:id="rId9"/>
    <p:sldId id="302" r:id="rId10"/>
    <p:sldId id="304" r:id="rId11"/>
    <p:sldId id="269" r:id="rId12"/>
    <p:sldId id="262" r:id="rId13"/>
    <p:sldId id="264" r:id="rId14"/>
    <p:sldId id="265" r:id="rId15"/>
    <p:sldId id="263" r:id="rId16"/>
    <p:sldId id="306" r:id="rId17"/>
    <p:sldId id="289" r:id="rId18"/>
    <p:sldId id="307" r:id="rId19"/>
    <p:sldId id="290" r:id="rId20"/>
    <p:sldId id="291" r:id="rId21"/>
    <p:sldId id="335" r:id="rId22"/>
    <p:sldId id="308" r:id="rId23"/>
    <p:sldId id="284" r:id="rId24"/>
    <p:sldId id="286" r:id="rId25"/>
    <p:sldId id="288" r:id="rId26"/>
    <p:sldId id="287" r:id="rId27"/>
    <p:sldId id="358" r:id="rId28"/>
    <p:sldId id="294" r:id="rId29"/>
    <p:sldId id="297" r:id="rId30"/>
    <p:sldId id="311" r:id="rId31"/>
    <p:sldId id="312" r:id="rId32"/>
    <p:sldId id="314" r:id="rId33"/>
    <p:sldId id="313" r:id="rId34"/>
    <p:sldId id="315" r:id="rId35"/>
    <p:sldId id="317" r:id="rId36"/>
    <p:sldId id="318" r:id="rId37"/>
    <p:sldId id="319" r:id="rId38"/>
    <p:sldId id="274" r:id="rId39"/>
    <p:sldId id="321" r:id="rId40"/>
    <p:sldId id="322" r:id="rId41"/>
    <p:sldId id="323" r:id="rId42"/>
    <p:sldId id="325" r:id="rId43"/>
    <p:sldId id="326" r:id="rId44"/>
    <p:sldId id="327" r:id="rId45"/>
    <p:sldId id="328" r:id="rId46"/>
    <p:sldId id="330" r:id="rId47"/>
    <p:sldId id="331" r:id="rId48"/>
    <p:sldId id="332" r:id="rId49"/>
    <p:sldId id="333" r:id="rId50"/>
    <p:sldId id="359" r:id="rId51"/>
    <p:sldId id="298" r:id="rId52"/>
    <p:sldId id="334" r:id="rId53"/>
    <p:sldId id="337" r:id="rId54"/>
    <p:sldId id="340" r:id="rId55"/>
    <p:sldId id="338" r:id="rId56"/>
    <p:sldId id="342" r:id="rId57"/>
    <p:sldId id="341" r:id="rId58"/>
    <p:sldId id="360" r:id="rId59"/>
    <p:sldId id="299" r:id="rId60"/>
    <p:sldId id="343" r:id="rId61"/>
    <p:sldId id="345" r:id="rId62"/>
    <p:sldId id="271" r:id="rId63"/>
    <p:sldId id="344" r:id="rId64"/>
    <p:sldId id="362" r:id="rId65"/>
    <p:sldId id="361" r:id="rId66"/>
    <p:sldId id="363" r:id="rId67"/>
    <p:sldId id="364" r:id="rId68"/>
    <p:sldId id="346" r:id="rId69"/>
    <p:sldId id="348" r:id="rId70"/>
    <p:sldId id="347" r:id="rId71"/>
    <p:sldId id="349" r:id="rId72"/>
    <p:sldId id="300" r:id="rId73"/>
    <p:sldId id="350" r:id="rId74"/>
    <p:sldId id="352" r:id="rId75"/>
    <p:sldId id="353" r:id="rId76"/>
    <p:sldId id="356" r:id="rId77"/>
    <p:sldId id="354" r:id="rId78"/>
    <p:sldId id="355" r:id="rId79"/>
    <p:sldId id="365" r:id="rId80"/>
    <p:sldId id="280" r:id="rId81"/>
    <p:sldId id="366" r:id="rId82"/>
    <p:sldId id="367" r:id="rId83"/>
    <p:sldId id="371" r:id="rId84"/>
    <p:sldId id="372" r:id="rId85"/>
    <p:sldId id="368" r:id="rId86"/>
    <p:sldId id="373" r:id="rId87"/>
    <p:sldId id="374" r:id="rId88"/>
    <p:sldId id="375" r:id="rId89"/>
    <p:sldId id="369" r:id="rId90"/>
    <p:sldId id="377" r:id="rId91"/>
    <p:sldId id="378" r:id="rId92"/>
    <p:sldId id="379" r:id="rId93"/>
    <p:sldId id="370" r:id="rId94"/>
    <p:sldId id="380" r:id="rId95"/>
    <p:sldId id="381" r:id="rId96"/>
    <p:sldId id="383" r:id="rId97"/>
    <p:sldId id="382" r:id="rId98"/>
    <p:sldId id="390" r:id="rId99"/>
    <p:sldId id="391" r:id="rId100"/>
    <p:sldId id="400" r:id="rId101"/>
    <p:sldId id="401" r:id="rId102"/>
    <p:sldId id="392" r:id="rId103"/>
    <p:sldId id="396" r:id="rId104"/>
    <p:sldId id="397" r:id="rId105"/>
    <p:sldId id="398" r:id="rId106"/>
    <p:sldId id="393" r:id="rId107"/>
    <p:sldId id="399" r:id="rId108"/>
    <p:sldId id="394" r:id="rId109"/>
    <p:sldId id="402" r:id="rId110"/>
    <p:sldId id="403" r:id="rId111"/>
    <p:sldId id="404" r:id="rId112"/>
    <p:sldId id="405" r:id="rId113"/>
    <p:sldId id="406" r:id="rId114"/>
    <p:sldId id="407" r:id="rId115"/>
    <p:sldId id="493" r:id="rId116"/>
    <p:sldId id="494" r:id="rId117"/>
    <p:sldId id="408" r:id="rId118"/>
    <p:sldId id="411" r:id="rId119"/>
    <p:sldId id="560" r:id="rId120"/>
    <p:sldId id="412" r:id="rId121"/>
    <p:sldId id="413" r:id="rId122"/>
    <p:sldId id="414" r:id="rId123"/>
    <p:sldId id="415" r:id="rId124"/>
    <p:sldId id="419" r:id="rId125"/>
    <p:sldId id="416" r:id="rId126"/>
    <p:sldId id="421" r:id="rId127"/>
    <p:sldId id="561" r:id="rId128"/>
    <p:sldId id="562" r:id="rId129"/>
    <p:sldId id="420" r:id="rId130"/>
    <p:sldId id="435" r:id="rId131"/>
    <p:sldId id="422" r:id="rId132"/>
    <p:sldId id="423" r:id="rId133"/>
    <p:sldId id="424" r:id="rId134"/>
    <p:sldId id="495" r:id="rId135"/>
    <p:sldId id="437" r:id="rId136"/>
    <p:sldId id="436" r:id="rId137"/>
    <p:sldId id="453" r:id="rId138"/>
    <p:sldId id="434" r:id="rId139"/>
    <p:sldId id="427" r:id="rId140"/>
    <p:sldId id="428" r:id="rId141"/>
    <p:sldId id="429" r:id="rId142"/>
    <p:sldId id="430" r:id="rId143"/>
    <p:sldId id="431" r:id="rId144"/>
    <p:sldId id="432" r:id="rId145"/>
    <p:sldId id="441" r:id="rId146"/>
    <p:sldId id="442" r:id="rId147"/>
    <p:sldId id="454" r:id="rId148"/>
    <p:sldId id="564" r:id="rId149"/>
    <p:sldId id="565" r:id="rId150"/>
    <p:sldId id="566" r:id="rId151"/>
    <p:sldId id="567" r:id="rId152"/>
    <p:sldId id="456" r:id="rId153"/>
    <p:sldId id="457" r:id="rId154"/>
    <p:sldId id="569" r:id="rId155"/>
    <p:sldId id="570" r:id="rId156"/>
    <p:sldId id="571" r:id="rId157"/>
    <p:sldId id="568" r:id="rId158"/>
    <p:sldId id="572" r:id="rId159"/>
    <p:sldId id="458" r:id="rId160"/>
    <p:sldId id="574" r:id="rId161"/>
    <p:sldId id="575" r:id="rId162"/>
    <p:sldId id="576" r:id="rId163"/>
    <p:sldId id="573" r:id="rId164"/>
    <p:sldId id="460" r:id="rId165"/>
    <p:sldId id="462" r:id="rId166"/>
    <p:sldId id="464" r:id="rId167"/>
    <p:sldId id="463" r:id="rId168"/>
    <p:sldId id="465" r:id="rId169"/>
    <p:sldId id="466" r:id="rId170"/>
    <p:sldId id="467" r:id="rId171"/>
    <p:sldId id="468" r:id="rId172"/>
    <p:sldId id="577" r:id="rId173"/>
    <p:sldId id="469" r:id="rId174"/>
    <p:sldId id="470" r:id="rId175"/>
    <p:sldId id="471" r:id="rId176"/>
    <p:sldId id="472" r:id="rId177"/>
    <p:sldId id="473" r:id="rId178"/>
    <p:sldId id="474" r:id="rId179"/>
    <p:sldId id="475" r:id="rId180"/>
    <p:sldId id="578" r:id="rId181"/>
    <p:sldId id="476" r:id="rId182"/>
    <p:sldId id="477" r:id="rId183"/>
    <p:sldId id="478" r:id="rId184"/>
    <p:sldId id="480" r:id="rId185"/>
    <p:sldId id="479" r:id="rId186"/>
    <p:sldId id="483" r:id="rId187"/>
    <p:sldId id="485" r:id="rId188"/>
    <p:sldId id="486" r:id="rId189"/>
    <p:sldId id="487" r:id="rId190"/>
    <p:sldId id="579" r:id="rId191"/>
    <p:sldId id="488" r:id="rId192"/>
    <p:sldId id="489" r:id="rId193"/>
    <p:sldId id="490" r:id="rId194"/>
    <p:sldId id="492" r:id="rId195"/>
    <p:sldId id="616" r:id="rId196"/>
    <p:sldId id="617" r:id="rId197"/>
    <p:sldId id="618" r:id="rId198"/>
    <p:sldId id="496" r:id="rId199"/>
    <p:sldId id="498" r:id="rId200"/>
    <p:sldId id="499" r:id="rId201"/>
    <p:sldId id="500" r:id="rId202"/>
    <p:sldId id="502" r:id="rId203"/>
    <p:sldId id="504" r:id="rId204"/>
    <p:sldId id="505" r:id="rId205"/>
    <p:sldId id="509" r:id="rId206"/>
    <p:sldId id="506" r:id="rId207"/>
    <p:sldId id="507" r:id="rId208"/>
    <p:sldId id="508" r:id="rId209"/>
    <p:sldId id="510" r:id="rId210"/>
    <p:sldId id="446" r:id="rId211"/>
    <p:sldId id="511" r:id="rId212"/>
    <p:sldId id="513" r:id="rId213"/>
    <p:sldId id="512" r:id="rId214"/>
    <p:sldId id="581" r:id="rId215"/>
    <p:sldId id="580" r:id="rId216"/>
    <p:sldId id="582" r:id="rId217"/>
    <p:sldId id="583" r:id="rId218"/>
    <p:sldId id="584" r:id="rId219"/>
    <p:sldId id="585" r:id="rId220"/>
    <p:sldId id="514" r:id="rId221"/>
    <p:sldId id="515" r:id="rId222"/>
    <p:sldId id="516" r:id="rId223"/>
    <p:sldId id="587" r:id="rId224"/>
    <p:sldId id="588" r:id="rId225"/>
    <p:sldId id="589" r:id="rId226"/>
    <p:sldId id="517" r:id="rId227"/>
    <p:sldId id="590" r:id="rId228"/>
    <p:sldId id="518" r:id="rId229"/>
    <p:sldId id="519" r:id="rId230"/>
    <p:sldId id="520" r:id="rId231"/>
    <p:sldId id="521" r:id="rId232"/>
    <p:sldId id="522" r:id="rId233"/>
    <p:sldId id="523" r:id="rId234"/>
    <p:sldId id="524" r:id="rId235"/>
    <p:sldId id="592" r:id="rId236"/>
    <p:sldId id="591" r:id="rId237"/>
    <p:sldId id="535" r:id="rId238"/>
    <p:sldId id="527" r:id="rId239"/>
    <p:sldId id="528" r:id="rId240"/>
    <p:sldId id="529" r:id="rId241"/>
    <p:sldId id="525" r:id="rId242"/>
    <p:sldId id="526" r:id="rId243"/>
    <p:sldId id="531" r:id="rId244"/>
    <p:sldId id="594" r:id="rId245"/>
    <p:sldId id="593" r:id="rId246"/>
    <p:sldId id="532" r:id="rId247"/>
    <p:sldId id="533" r:id="rId248"/>
    <p:sldId id="534" r:id="rId249"/>
    <p:sldId id="536" r:id="rId250"/>
    <p:sldId id="537" r:id="rId251"/>
    <p:sldId id="538" r:id="rId252"/>
    <p:sldId id="539" r:id="rId253"/>
    <p:sldId id="595" r:id="rId254"/>
    <p:sldId id="540" r:id="rId255"/>
    <p:sldId id="542" r:id="rId256"/>
    <p:sldId id="541" r:id="rId257"/>
    <p:sldId id="543" r:id="rId258"/>
    <p:sldId id="544" r:id="rId259"/>
    <p:sldId id="545" r:id="rId260"/>
    <p:sldId id="546" r:id="rId261"/>
    <p:sldId id="547" r:id="rId262"/>
    <p:sldId id="596" r:id="rId263"/>
    <p:sldId id="598" r:id="rId264"/>
    <p:sldId id="597" r:id="rId265"/>
    <p:sldId id="548" r:id="rId266"/>
    <p:sldId id="549" r:id="rId267"/>
    <p:sldId id="599" r:id="rId268"/>
    <p:sldId id="550" r:id="rId269"/>
    <p:sldId id="551" r:id="rId270"/>
    <p:sldId id="600" r:id="rId271"/>
    <p:sldId id="601" r:id="rId272"/>
    <p:sldId id="602" r:id="rId273"/>
    <p:sldId id="605" r:id="rId274"/>
    <p:sldId id="607" r:id="rId275"/>
    <p:sldId id="606" r:id="rId276"/>
    <p:sldId id="604" r:id="rId277"/>
    <p:sldId id="552" r:id="rId278"/>
    <p:sldId id="553" r:id="rId279"/>
    <p:sldId id="609" r:id="rId280"/>
    <p:sldId id="608" r:id="rId281"/>
    <p:sldId id="610" r:id="rId282"/>
    <p:sldId id="611" r:id="rId283"/>
    <p:sldId id="612" r:id="rId284"/>
    <p:sldId id="559" r:id="rId285"/>
    <p:sldId id="613" r:id="rId286"/>
    <p:sldId id="614" r:id="rId287"/>
    <p:sldId id="615" r:id="rId2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88" autoAdjust="0"/>
  </p:normalViewPr>
  <p:slideViewPr>
    <p:cSldViewPr snapToGrid="0" snapToObjects="1">
      <p:cViewPr>
        <p:scale>
          <a:sx n="75" d="100"/>
          <a:sy n="75" d="100"/>
        </p:scale>
        <p:origin x="-19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70" Type="http://schemas.openxmlformats.org/officeDocument/2006/relationships/slide" Target="slides/slide168.xml"/><Relationship Id="rId171" Type="http://schemas.openxmlformats.org/officeDocument/2006/relationships/slide" Target="slides/slide169.xml"/><Relationship Id="rId172" Type="http://schemas.openxmlformats.org/officeDocument/2006/relationships/slide" Target="slides/slide170.xml"/><Relationship Id="rId173" Type="http://schemas.openxmlformats.org/officeDocument/2006/relationships/slide" Target="slides/slide171.xml"/><Relationship Id="rId174" Type="http://schemas.openxmlformats.org/officeDocument/2006/relationships/slide" Target="slides/slide172.xml"/><Relationship Id="rId175" Type="http://schemas.openxmlformats.org/officeDocument/2006/relationships/slide" Target="slides/slide173.xml"/><Relationship Id="rId176" Type="http://schemas.openxmlformats.org/officeDocument/2006/relationships/slide" Target="slides/slide174.xml"/><Relationship Id="rId177" Type="http://schemas.openxmlformats.org/officeDocument/2006/relationships/slide" Target="slides/slide175.xml"/><Relationship Id="rId178" Type="http://schemas.openxmlformats.org/officeDocument/2006/relationships/slide" Target="slides/slide176.xml"/><Relationship Id="rId179" Type="http://schemas.openxmlformats.org/officeDocument/2006/relationships/slide" Target="slides/slide177.xml"/><Relationship Id="rId260" Type="http://schemas.openxmlformats.org/officeDocument/2006/relationships/slide" Target="slides/slide258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61" Type="http://schemas.openxmlformats.org/officeDocument/2006/relationships/slide" Target="slides/slide259.xml"/><Relationship Id="rId262" Type="http://schemas.openxmlformats.org/officeDocument/2006/relationships/slide" Target="slides/slide260.xml"/><Relationship Id="rId263" Type="http://schemas.openxmlformats.org/officeDocument/2006/relationships/slide" Target="slides/slide261.xml"/><Relationship Id="rId264" Type="http://schemas.openxmlformats.org/officeDocument/2006/relationships/slide" Target="slides/slide262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200" Type="http://schemas.openxmlformats.org/officeDocument/2006/relationships/slide" Target="slides/slide198.xml"/><Relationship Id="rId201" Type="http://schemas.openxmlformats.org/officeDocument/2006/relationships/slide" Target="slides/slide199.xml"/><Relationship Id="rId202" Type="http://schemas.openxmlformats.org/officeDocument/2006/relationships/slide" Target="slides/slide200.xml"/><Relationship Id="rId203" Type="http://schemas.openxmlformats.org/officeDocument/2006/relationships/slide" Target="slides/slide201.xml"/><Relationship Id="rId204" Type="http://schemas.openxmlformats.org/officeDocument/2006/relationships/slide" Target="slides/slide202.xml"/><Relationship Id="rId205" Type="http://schemas.openxmlformats.org/officeDocument/2006/relationships/slide" Target="slides/slide203.xml"/><Relationship Id="rId206" Type="http://schemas.openxmlformats.org/officeDocument/2006/relationships/slide" Target="slides/slide204.xml"/><Relationship Id="rId207" Type="http://schemas.openxmlformats.org/officeDocument/2006/relationships/slide" Target="slides/slide205.xml"/><Relationship Id="rId208" Type="http://schemas.openxmlformats.org/officeDocument/2006/relationships/slide" Target="slides/slide206.xml"/><Relationship Id="rId209" Type="http://schemas.openxmlformats.org/officeDocument/2006/relationships/slide" Target="slides/slide207.xml"/><Relationship Id="rId265" Type="http://schemas.openxmlformats.org/officeDocument/2006/relationships/slide" Target="slides/slide263.xml"/><Relationship Id="rId266" Type="http://schemas.openxmlformats.org/officeDocument/2006/relationships/slide" Target="slides/slide264.xml"/><Relationship Id="rId267" Type="http://schemas.openxmlformats.org/officeDocument/2006/relationships/slide" Target="slides/slide265.xml"/><Relationship Id="rId268" Type="http://schemas.openxmlformats.org/officeDocument/2006/relationships/slide" Target="slides/slide266.xml"/><Relationship Id="rId269" Type="http://schemas.openxmlformats.org/officeDocument/2006/relationships/slide" Target="slides/slide26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80" Type="http://schemas.openxmlformats.org/officeDocument/2006/relationships/slide" Target="slides/slide178.xml"/><Relationship Id="rId181" Type="http://schemas.openxmlformats.org/officeDocument/2006/relationships/slide" Target="slides/slide179.xml"/><Relationship Id="rId182" Type="http://schemas.openxmlformats.org/officeDocument/2006/relationships/slide" Target="slides/slide180.xml"/><Relationship Id="rId183" Type="http://schemas.openxmlformats.org/officeDocument/2006/relationships/slide" Target="slides/slide181.xml"/><Relationship Id="rId184" Type="http://schemas.openxmlformats.org/officeDocument/2006/relationships/slide" Target="slides/slide182.xml"/><Relationship Id="rId185" Type="http://schemas.openxmlformats.org/officeDocument/2006/relationships/slide" Target="slides/slide183.xml"/><Relationship Id="rId186" Type="http://schemas.openxmlformats.org/officeDocument/2006/relationships/slide" Target="slides/slide184.xml"/><Relationship Id="rId187" Type="http://schemas.openxmlformats.org/officeDocument/2006/relationships/slide" Target="slides/slide185.xml"/><Relationship Id="rId188" Type="http://schemas.openxmlformats.org/officeDocument/2006/relationships/slide" Target="slides/slide186.xml"/><Relationship Id="rId189" Type="http://schemas.openxmlformats.org/officeDocument/2006/relationships/slide" Target="slides/slide187.xml"/><Relationship Id="rId270" Type="http://schemas.openxmlformats.org/officeDocument/2006/relationships/slide" Target="slides/slide26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271" Type="http://schemas.openxmlformats.org/officeDocument/2006/relationships/slide" Target="slides/slide269.xml"/><Relationship Id="rId272" Type="http://schemas.openxmlformats.org/officeDocument/2006/relationships/slide" Target="slides/slide270.xml"/><Relationship Id="rId273" Type="http://schemas.openxmlformats.org/officeDocument/2006/relationships/slide" Target="slides/slide271.xml"/><Relationship Id="rId274" Type="http://schemas.openxmlformats.org/officeDocument/2006/relationships/slide" Target="slides/slide272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210" Type="http://schemas.openxmlformats.org/officeDocument/2006/relationships/slide" Target="slides/slide208.xml"/><Relationship Id="rId211" Type="http://schemas.openxmlformats.org/officeDocument/2006/relationships/slide" Target="slides/slide209.xml"/><Relationship Id="rId212" Type="http://schemas.openxmlformats.org/officeDocument/2006/relationships/slide" Target="slides/slide210.xml"/><Relationship Id="rId213" Type="http://schemas.openxmlformats.org/officeDocument/2006/relationships/slide" Target="slides/slide211.xml"/><Relationship Id="rId214" Type="http://schemas.openxmlformats.org/officeDocument/2006/relationships/slide" Target="slides/slide212.xml"/><Relationship Id="rId215" Type="http://schemas.openxmlformats.org/officeDocument/2006/relationships/slide" Target="slides/slide213.xml"/><Relationship Id="rId216" Type="http://schemas.openxmlformats.org/officeDocument/2006/relationships/slide" Target="slides/slide214.xml"/><Relationship Id="rId217" Type="http://schemas.openxmlformats.org/officeDocument/2006/relationships/slide" Target="slides/slide215.xml"/><Relationship Id="rId218" Type="http://schemas.openxmlformats.org/officeDocument/2006/relationships/slide" Target="slides/slide216.xml"/><Relationship Id="rId219" Type="http://schemas.openxmlformats.org/officeDocument/2006/relationships/slide" Target="slides/slide217.xml"/><Relationship Id="rId275" Type="http://schemas.openxmlformats.org/officeDocument/2006/relationships/slide" Target="slides/slide273.xml"/><Relationship Id="rId276" Type="http://schemas.openxmlformats.org/officeDocument/2006/relationships/slide" Target="slides/slide274.xml"/><Relationship Id="rId277" Type="http://schemas.openxmlformats.org/officeDocument/2006/relationships/slide" Target="slides/slide275.xml"/><Relationship Id="rId278" Type="http://schemas.openxmlformats.org/officeDocument/2006/relationships/slide" Target="slides/slide276.xml"/><Relationship Id="rId279" Type="http://schemas.openxmlformats.org/officeDocument/2006/relationships/slide" Target="slides/slide2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90" Type="http://schemas.openxmlformats.org/officeDocument/2006/relationships/slide" Target="slides/slide188.xml"/><Relationship Id="rId191" Type="http://schemas.openxmlformats.org/officeDocument/2006/relationships/slide" Target="slides/slide189.xml"/><Relationship Id="rId192" Type="http://schemas.openxmlformats.org/officeDocument/2006/relationships/slide" Target="slides/slide190.xml"/><Relationship Id="rId193" Type="http://schemas.openxmlformats.org/officeDocument/2006/relationships/slide" Target="slides/slide191.xml"/><Relationship Id="rId194" Type="http://schemas.openxmlformats.org/officeDocument/2006/relationships/slide" Target="slides/slide192.xml"/><Relationship Id="rId195" Type="http://schemas.openxmlformats.org/officeDocument/2006/relationships/slide" Target="slides/slide193.xml"/><Relationship Id="rId196" Type="http://schemas.openxmlformats.org/officeDocument/2006/relationships/slide" Target="slides/slide194.xml"/><Relationship Id="rId197" Type="http://schemas.openxmlformats.org/officeDocument/2006/relationships/slide" Target="slides/slide195.xml"/><Relationship Id="rId198" Type="http://schemas.openxmlformats.org/officeDocument/2006/relationships/slide" Target="slides/slide196.xml"/><Relationship Id="rId199" Type="http://schemas.openxmlformats.org/officeDocument/2006/relationships/slide" Target="slides/slide197.xml"/><Relationship Id="rId280" Type="http://schemas.openxmlformats.org/officeDocument/2006/relationships/slide" Target="slides/slide278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81" Type="http://schemas.openxmlformats.org/officeDocument/2006/relationships/slide" Target="slides/slide279.xml"/><Relationship Id="rId282" Type="http://schemas.openxmlformats.org/officeDocument/2006/relationships/slide" Target="slides/slide280.xml"/><Relationship Id="rId283" Type="http://schemas.openxmlformats.org/officeDocument/2006/relationships/slide" Target="slides/slide281.xml"/><Relationship Id="rId284" Type="http://schemas.openxmlformats.org/officeDocument/2006/relationships/slide" Target="slides/slide282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220" Type="http://schemas.openxmlformats.org/officeDocument/2006/relationships/slide" Target="slides/slide218.xml"/><Relationship Id="rId221" Type="http://schemas.openxmlformats.org/officeDocument/2006/relationships/slide" Target="slides/slide219.xml"/><Relationship Id="rId222" Type="http://schemas.openxmlformats.org/officeDocument/2006/relationships/slide" Target="slides/slide220.xml"/><Relationship Id="rId223" Type="http://schemas.openxmlformats.org/officeDocument/2006/relationships/slide" Target="slides/slide221.xml"/><Relationship Id="rId224" Type="http://schemas.openxmlformats.org/officeDocument/2006/relationships/slide" Target="slides/slide222.xml"/><Relationship Id="rId225" Type="http://schemas.openxmlformats.org/officeDocument/2006/relationships/slide" Target="slides/slide223.xml"/><Relationship Id="rId226" Type="http://schemas.openxmlformats.org/officeDocument/2006/relationships/slide" Target="slides/slide224.xml"/><Relationship Id="rId227" Type="http://schemas.openxmlformats.org/officeDocument/2006/relationships/slide" Target="slides/slide225.xml"/><Relationship Id="rId228" Type="http://schemas.openxmlformats.org/officeDocument/2006/relationships/slide" Target="slides/slide226.xml"/><Relationship Id="rId229" Type="http://schemas.openxmlformats.org/officeDocument/2006/relationships/slide" Target="slides/slide227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285" Type="http://schemas.openxmlformats.org/officeDocument/2006/relationships/slide" Target="slides/slide283.xml"/><Relationship Id="rId286" Type="http://schemas.openxmlformats.org/officeDocument/2006/relationships/slide" Target="slides/slide284.xml"/><Relationship Id="rId287" Type="http://schemas.openxmlformats.org/officeDocument/2006/relationships/slide" Target="slides/slide285.xml"/><Relationship Id="rId288" Type="http://schemas.openxmlformats.org/officeDocument/2006/relationships/slide" Target="slides/slide286.xml"/><Relationship Id="rId289" Type="http://schemas.openxmlformats.org/officeDocument/2006/relationships/notesMaster" Target="notesMasters/notesMaster1.xml"/><Relationship Id="rId290" Type="http://schemas.openxmlformats.org/officeDocument/2006/relationships/printerSettings" Target="printerSettings/printerSettings1.bin"/><Relationship Id="rId291" Type="http://schemas.openxmlformats.org/officeDocument/2006/relationships/presProps" Target="presProps.xml"/><Relationship Id="rId292" Type="http://schemas.openxmlformats.org/officeDocument/2006/relationships/viewProps" Target="viewProps.xml"/><Relationship Id="rId293" Type="http://schemas.openxmlformats.org/officeDocument/2006/relationships/theme" Target="theme/theme1.xml"/><Relationship Id="rId29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230" Type="http://schemas.openxmlformats.org/officeDocument/2006/relationships/slide" Target="slides/slide228.xml"/><Relationship Id="rId231" Type="http://schemas.openxmlformats.org/officeDocument/2006/relationships/slide" Target="slides/slide229.xml"/><Relationship Id="rId232" Type="http://schemas.openxmlformats.org/officeDocument/2006/relationships/slide" Target="slides/slide230.xml"/><Relationship Id="rId233" Type="http://schemas.openxmlformats.org/officeDocument/2006/relationships/slide" Target="slides/slide231.xml"/><Relationship Id="rId234" Type="http://schemas.openxmlformats.org/officeDocument/2006/relationships/slide" Target="slides/slide232.xml"/><Relationship Id="rId235" Type="http://schemas.openxmlformats.org/officeDocument/2006/relationships/slide" Target="slides/slide233.xml"/><Relationship Id="rId236" Type="http://schemas.openxmlformats.org/officeDocument/2006/relationships/slide" Target="slides/slide234.xml"/><Relationship Id="rId237" Type="http://schemas.openxmlformats.org/officeDocument/2006/relationships/slide" Target="slides/slide235.xml"/><Relationship Id="rId238" Type="http://schemas.openxmlformats.org/officeDocument/2006/relationships/slide" Target="slides/slide236.xml"/><Relationship Id="rId239" Type="http://schemas.openxmlformats.org/officeDocument/2006/relationships/slide" Target="slides/slide2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slide" Target="slides/slide153.xml"/><Relationship Id="rId156" Type="http://schemas.openxmlformats.org/officeDocument/2006/relationships/slide" Target="slides/slide154.xml"/><Relationship Id="rId157" Type="http://schemas.openxmlformats.org/officeDocument/2006/relationships/slide" Target="slides/slide155.xml"/><Relationship Id="rId158" Type="http://schemas.openxmlformats.org/officeDocument/2006/relationships/slide" Target="slides/slide156.xml"/><Relationship Id="rId159" Type="http://schemas.openxmlformats.org/officeDocument/2006/relationships/slide" Target="slides/slide157.xml"/><Relationship Id="rId240" Type="http://schemas.openxmlformats.org/officeDocument/2006/relationships/slide" Target="slides/slide238.xml"/><Relationship Id="rId241" Type="http://schemas.openxmlformats.org/officeDocument/2006/relationships/slide" Target="slides/slide239.xml"/><Relationship Id="rId242" Type="http://schemas.openxmlformats.org/officeDocument/2006/relationships/slide" Target="slides/slide240.xml"/><Relationship Id="rId243" Type="http://schemas.openxmlformats.org/officeDocument/2006/relationships/slide" Target="slides/slide241.xml"/><Relationship Id="rId244" Type="http://schemas.openxmlformats.org/officeDocument/2006/relationships/slide" Target="slides/slide242.xml"/><Relationship Id="rId245" Type="http://schemas.openxmlformats.org/officeDocument/2006/relationships/slide" Target="slides/slide243.xml"/><Relationship Id="rId246" Type="http://schemas.openxmlformats.org/officeDocument/2006/relationships/slide" Target="slides/slide244.xml"/><Relationship Id="rId247" Type="http://schemas.openxmlformats.org/officeDocument/2006/relationships/slide" Target="slides/slide245.xml"/><Relationship Id="rId248" Type="http://schemas.openxmlformats.org/officeDocument/2006/relationships/slide" Target="slides/slide246.xml"/><Relationship Id="rId249" Type="http://schemas.openxmlformats.org/officeDocument/2006/relationships/slide" Target="slides/slide2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60" Type="http://schemas.openxmlformats.org/officeDocument/2006/relationships/slide" Target="slides/slide158.xml"/><Relationship Id="rId161" Type="http://schemas.openxmlformats.org/officeDocument/2006/relationships/slide" Target="slides/slide159.xml"/><Relationship Id="rId162" Type="http://schemas.openxmlformats.org/officeDocument/2006/relationships/slide" Target="slides/slide160.xml"/><Relationship Id="rId163" Type="http://schemas.openxmlformats.org/officeDocument/2006/relationships/slide" Target="slides/slide161.xml"/><Relationship Id="rId164" Type="http://schemas.openxmlformats.org/officeDocument/2006/relationships/slide" Target="slides/slide162.xml"/><Relationship Id="rId165" Type="http://schemas.openxmlformats.org/officeDocument/2006/relationships/slide" Target="slides/slide163.xml"/><Relationship Id="rId166" Type="http://schemas.openxmlformats.org/officeDocument/2006/relationships/slide" Target="slides/slide164.xml"/><Relationship Id="rId167" Type="http://schemas.openxmlformats.org/officeDocument/2006/relationships/slide" Target="slides/slide165.xml"/><Relationship Id="rId168" Type="http://schemas.openxmlformats.org/officeDocument/2006/relationships/slide" Target="slides/slide166.xml"/><Relationship Id="rId169" Type="http://schemas.openxmlformats.org/officeDocument/2006/relationships/slide" Target="slides/slide167.xml"/><Relationship Id="rId250" Type="http://schemas.openxmlformats.org/officeDocument/2006/relationships/slide" Target="slides/slide248.xml"/><Relationship Id="rId251" Type="http://schemas.openxmlformats.org/officeDocument/2006/relationships/slide" Target="slides/slide249.xml"/><Relationship Id="rId252" Type="http://schemas.openxmlformats.org/officeDocument/2006/relationships/slide" Target="slides/slide250.xml"/><Relationship Id="rId253" Type="http://schemas.openxmlformats.org/officeDocument/2006/relationships/slide" Target="slides/slide251.xml"/><Relationship Id="rId254" Type="http://schemas.openxmlformats.org/officeDocument/2006/relationships/slide" Target="slides/slide252.xml"/><Relationship Id="rId255" Type="http://schemas.openxmlformats.org/officeDocument/2006/relationships/slide" Target="slides/slide253.xml"/><Relationship Id="rId256" Type="http://schemas.openxmlformats.org/officeDocument/2006/relationships/slide" Target="slides/slide254.xml"/><Relationship Id="rId257" Type="http://schemas.openxmlformats.org/officeDocument/2006/relationships/slide" Target="slides/slide255.xml"/><Relationship Id="rId258" Type="http://schemas.openxmlformats.org/officeDocument/2006/relationships/slide" Target="slides/slide256.xml"/><Relationship Id="rId259" Type="http://schemas.openxmlformats.org/officeDocument/2006/relationships/slide" Target="slides/slide25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B2EB4-2946-E247-BEAA-679B04D0A2BB}" type="datetimeFigureOut">
              <a:rPr lang="en-US" smtClean="0"/>
              <a:t>4/1/17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EFB01-8E03-B848-8C26-45E7D06FB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get if you pay? Especially with </a:t>
            </a:r>
            <a:r>
              <a:rPr lang="en-US" dirty="0" err="1" smtClean="0"/>
              <a:t>Rstudio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29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#2</a:t>
            </a:r>
            <a:r>
              <a:rPr lang="en-US" baseline="0" dirty="0" smtClean="0"/>
              <a:t> package!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#2</a:t>
            </a:r>
            <a:r>
              <a:rPr lang="en-US" baseline="0" dirty="0" smtClean="0"/>
              <a:t> package!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8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#2</a:t>
            </a:r>
            <a:r>
              <a:rPr lang="en-US" baseline="0" dirty="0" smtClean="0"/>
              <a:t> package!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8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#2</a:t>
            </a:r>
            <a:r>
              <a:rPr lang="en-US" baseline="0" dirty="0" smtClean="0"/>
              <a:t> package!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8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weren’t sold by now, and the </a:t>
            </a:r>
            <a:r>
              <a:rPr lang="en-US" dirty="0" err="1" smtClean="0"/>
              <a:t>catterplots</a:t>
            </a:r>
            <a:r>
              <a:rPr lang="en-US" dirty="0" smtClean="0"/>
              <a:t> don’t sell you then there is no hope!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Comprehensive R Archive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Comprehensive R Archive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a small break</a:t>
            </a:r>
            <a:r>
              <a:rPr lang="en-US" baseline="0" dirty="0" smtClean="0"/>
              <a:t>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61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small note: a lot of functions in R do the same or similar things</a:t>
            </a:r>
          </a:p>
          <a:p>
            <a:r>
              <a:rPr lang="en-US" dirty="0" smtClean="0"/>
              <a:t>Additionally, a lot of functions play many many many roles as we’ll see when we get to the function “summary”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30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 returns first (or last) parts of some object. In this case a data</a:t>
            </a:r>
            <a:r>
              <a:rPr lang="en-US" baseline="0" dirty="0" smtClean="0"/>
              <a:t> table that lists </a:t>
            </a:r>
            <a:r>
              <a:rPr lang="en-US" baseline="0" dirty="0" err="1" smtClean="0"/>
              <a:t>packgaes</a:t>
            </a:r>
            <a:r>
              <a:rPr lang="en-US" baseline="0" dirty="0" smtClean="0"/>
              <a:t> and information about this packages.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2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3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Wickham’s “fundamental units of R” – a lot of packages provide data for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52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STOLEN FROM WR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6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5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59 out of &gt; 10k!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59 out of &gt; 10k!</a:t>
            </a:r>
          </a:p>
          <a:p>
            <a:r>
              <a:rPr lang="en-US" dirty="0" smtClean="0"/>
              <a:t>Dropped to 63!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least it’s in the top 26%!</a:t>
            </a:r>
          </a:p>
          <a:p>
            <a:r>
              <a:rPr lang="en-US" dirty="0" smtClean="0"/>
              <a:t>I’ve actually dropped to ~3500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default visualization.</a:t>
            </a:r>
            <a:r>
              <a:rPr lang="en-US" baseline="0" dirty="0" smtClean="0"/>
              <a:t> It’s </a:t>
            </a:r>
            <a:r>
              <a:rPr lang="en-US" dirty="0" smtClean="0"/>
              <a:t>simple &amp; crisp</a:t>
            </a:r>
            <a:r>
              <a:rPr lang="en-US" baseline="0" dirty="0" smtClean="0"/>
              <a:t> which is great, but with just a tweak or two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8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default visualization.</a:t>
            </a:r>
            <a:r>
              <a:rPr lang="en-US" baseline="0" dirty="0" smtClean="0"/>
              <a:t> It’s </a:t>
            </a:r>
            <a:r>
              <a:rPr lang="en-US" dirty="0" smtClean="0"/>
              <a:t>simple &amp; crisp</a:t>
            </a:r>
            <a:r>
              <a:rPr lang="en-US" baseline="0" dirty="0" smtClean="0"/>
              <a:t> which is great, but with just a tweak </a:t>
            </a:r>
            <a:r>
              <a:rPr lang="en-US" baseline="0" smtClean="0"/>
              <a:t>or two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#2</a:t>
            </a:r>
            <a:r>
              <a:rPr lang="en-US" baseline="0" dirty="0" smtClean="0"/>
              <a:t> package!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EFB01-8E03-B848-8C26-45E7D06FBAC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1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43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97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29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10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8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11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46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026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9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8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6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87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22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9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1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0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8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05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4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3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457200" y="457200"/>
            <a:ext cx="8229599" cy="1142999"/>
          </a:xfrm>
          <a:prstGeom prst="roundRect">
            <a:avLst/>
          </a:prstGeom>
          <a:solidFill>
            <a:srgbClr val="0C7A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0" y="6356350"/>
            <a:ext cx="9143999" cy="5016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SAMR Meeting 2017: Apr. 1,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0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7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gle.github.io/styleguide/Rguide.xml" TargetMode="External"/><Relationship Id="rId3" Type="http://schemas.openxmlformats.org/officeDocument/2006/relationships/hyperlink" Target="http://adv-r.had.co.nz/Style.html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tif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em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Relationship Id="rId3" Type="http://schemas.openxmlformats.org/officeDocument/2006/relationships/image" Target="../media/image41.tif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hyperlink" Target="http://adv-r.had.co.nz/" TargetMode="External"/><Relationship Id="rId4" Type="http://schemas.openxmlformats.org/officeDocument/2006/relationships/hyperlink" Target="https://www.coursera.org/courses?languages=en&amp;query=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methods.net/" TargetMode="Externa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rekbeaton/Workshops/tree/master/SAMR2014/ANOVA" TargetMode="External"/><Relationship Id="rId3" Type="http://schemas.openxmlformats.org/officeDocument/2006/relationships/hyperlink" Target="https://github.com/derekbeaton/Workshops/tree/master/SAMR2014/PCA" TargetMode="Externa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98809" y="410824"/>
            <a:ext cx="8684116" cy="287780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497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An Introduction to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Derek Beaton</a:t>
            </a:r>
            <a:endParaRPr lang="en-US" sz="2600" baseline="30000" dirty="0"/>
          </a:p>
        </p:txBody>
      </p:sp>
      <p:pic>
        <p:nvPicPr>
          <p:cNvPr id="5" name="Picture 4" descr="blue-rotman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34" y="5047714"/>
            <a:ext cx="2302933" cy="11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6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free</a:t>
            </a:r>
          </a:p>
          <a:p>
            <a:pPr lvl="1"/>
            <a:r>
              <a:rPr lang="en-US" dirty="0" smtClean="0"/>
              <a:t>Free is a good thing!</a:t>
            </a:r>
          </a:p>
          <a:p>
            <a:r>
              <a:rPr lang="en-US" dirty="0" smtClean="0"/>
              <a:t>Long time myth:</a:t>
            </a:r>
          </a:p>
          <a:p>
            <a:pPr lvl="1"/>
            <a:r>
              <a:rPr lang="en-US" dirty="0" smtClean="0"/>
              <a:t>Money =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8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‘No’ to 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some helpers &amp; thumb drives!</a:t>
            </a:r>
          </a:p>
          <a:p>
            <a:r>
              <a:rPr lang="en-US" dirty="0" smtClean="0"/>
              <a:t>If you can’t follow along, we’ll make material available for you: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derekbeaton</a:t>
            </a:r>
            <a:r>
              <a:rPr lang="en-US" dirty="0" smtClean="0"/>
              <a:t>/Workshops/SAMR2017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www.personality-project.org</a:t>
            </a:r>
            <a:r>
              <a:rPr lang="en-US" dirty="0"/>
              <a:t>/r/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56766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consol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3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consol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3"/>
            <a:ext cx="9144000" cy="676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03005" y="1751183"/>
            <a:ext cx="2430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Information about 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 flipV="1">
            <a:off x="3867320" y="1481771"/>
            <a:ext cx="2135685" cy="4694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288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consol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3"/>
            <a:ext cx="9144000" cy="6767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3005" y="1751183"/>
            <a:ext cx="2017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Type things here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384808" y="1951238"/>
            <a:ext cx="5618197" cy="19552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62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consol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3"/>
            <a:ext cx="9144000" cy="67678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03005" y="1751183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Try this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>
            <a:off x="808097" y="1951238"/>
            <a:ext cx="5194908" cy="6851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11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console_citatio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3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1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&gt; </a:t>
            </a:r>
            <a:r>
              <a:rPr lang="en-US" sz="1800" dirty="0" err="1" smtClean="0">
                <a:latin typeface="Courier"/>
                <a:cs typeface="Courier"/>
              </a:rPr>
              <a:t>install.packages</a:t>
            </a:r>
            <a:r>
              <a:rPr lang="en-US" sz="1800" dirty="0" smtClean="0">
                <a:latin typeface="Courier"/>
                <a:cs typeface="Courier"/>
              </a:rPr>
              <a:t>(c(‘psych’,’</a:t>
            </a:r>
            <a:r>
              <a:rPr lang="en-US" sz="1800" dirty="0" err="1" smtClean="0">
                <a:latin typeface="Courier"/>
                <a:cs typeface="Courier"/>
              </a:rPr>
              <a:t>lavaan</a:t>
            </a:r>
            <a:r>
              <a:rPr lang="en-US" sz="1800" dirty="0" smtClean="0">
                <a:latin typeface="Courier"/>
                <a:cs typeface="Courier"/>
              </a:rPr>
              <a:t>’),dependencies=T)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575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console_install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5333"/>
          <a:stretch/>
        </p:blipFill>
        <p:spPr>
          <a:xfrm>
            <a:off x="0" y="749300"/>
            <a:ext cx="9144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1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Part 1: Introduction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Part 2: Set up</a:t>
            </a:r>
          </a:p>
          <a:p>
            <a:r>
              <a:rPr lang="en-US" dirty="0" smtClean="0"/>
              <a:t>Part 3: Syntax and basic usage</a:t>
            </a:r>
          </a:p>
          <a:p>
            <a:r>
              <a:rPr lang="en-US" dirty="0" smtClean="0"/>
              <a:t>Part 4: Simple (but important) examples</a:t>
            </a:r>
          </a:p>
        </p:txBody>
      </p:sp>
    </p:spTree>
    <p:extLst>
      <p:ext uri="{BB962C8B-B14F-4D97-AF65-F5344CB8AC3E}">
        <p14:creationId xmlns:p14="http://schemas.microsoft.com/office/powerpoint/2010/main" val="263669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Syntax &amp;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two topics:</a:t>
            </a:r>
          </a:p>
          <a:p>
            <a:pPr lvl="1"/>
            <a:r>
              <a:rPr lang="en-US" dirty="0" smtClean="0"/>
              <a:t>R syntax (code)</a:t>
            </a:r>
          </a:p>
          <a:p>
            <a:pPr lvl="1"/>
            <a:r>
              <a:rPr lang="en-US" dirty="0" smtClean="0"/>
              <a:t>Absolute basics</a:t>
            </a:r>
          </a:p>
        </p:txBody>
      </p:sp>
    </p:spTree>
    <p:extLst>
      <p:ext uri="{BB962C8B-B14F-4D97-AF65-F5344CB8AC3E}">
        <p14:creationId xmlns:p14="http://schemas.microsoft.com/office/powerpoint/2010/main" val="2088329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Gratis</a:t>
            </a:r>
            <a:r>
              <a:rPr lang="en-US" dirty="0" smtClean="0"/>
              <a:t> </a:t>
            </a:r>
            <a:r>
              <a:rPr lang="en-US" dirty="0">
                <a:solidFill>
                  <a:schemeClr val="bg1"/>
                </a:solidFill>
              </a:rPr>
              <a:t>(as in beer)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/>
              <a:t> </a:t>
            </a:r>
            <a:r>
              <a:rPr lang="en-US" i="1" dirty="0" err="1"/>
              <a:t>Libre</a:t>
            </a:r>
            <a:r>
              <a:rPr lang="en-US" dirty="0"/>
              <a:t> </a:t>
            </a:r>
            <a:r>
              <a:rPr lang="en-US" dirty="0">
                <a:solidFill>
                  <a:srgbClr val="FFFFFF"/>
                </a:solidFill>
              </a:rPr>
              <a:t>(as in speech)</a:t>
            </a:r>
            <a:r>
              <a:rPr lang="en-US" dirty="0" smtClean="0">
                <a:solidFill>
                  <a:schemeClr val="bg1"/>
                </a:solidFill>
              </a:rPr>
              <a:t>No cost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 restrictions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don’t pay and you can do anything you want with it</a:t>
            </a:r>
          </a:p>
        </p:txBody>
      </p:sp>
    </p:spTree>
    <p:extLst>
      <p:ext uri="{BB962C8B-B14F-4D97-AF65-F5344CB8AC3E}">
        <p14:creationId xmlns:p14="http://schemas.microsoft.com/office/powerpoint/2010/main" val="388089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and foremost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is a big, (very) fancy calculator</a:t>
            </a:r>
          </a:p>
          <a:p>
            <a:r>
              <a:rPr lang="en-US" dirty="0" smtClean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2093357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2_plus_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790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28256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639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only take you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7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Functions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Scripts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7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Called so because they can change</a:t>
            </a:r>
          </a:p>
          <a:p>
            <a:pPr lvl="1"/>
            <a:r>
              <a:rPr lang="en-US" dirty="0"/>
              <a:t>But they only change when </a:t>
            </a:r>
            <a:r>
              <a:rPr lang="en-US" i="1" dirty="0"/>
              <a:t>you</a:t>
            </a:r>
            <a:r>
              <a:rPr lang="en-US" dirty="0"/>
              <a:t> make them change</a:t>
            </a:r>
          </a:p>
        </p:txBody>
      </p:sp>
    </p:spTree>
    <p:extLst>
      <p:ext uri="{BB962C8B-B14F-4D97-AF65-F5344CB8AC3E}">
        <p14:creationId xmlns:p14="http://schemas.microsoft.com/office/powerpoint/2010/main" val="15307699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save.this</a:t>
            </a:r>
            <a:r>
              <a:rPr lang="en-US" dirty="0" smtClean="0">
                <a:latin typeface="Courier"/>
                <a:cs typeface="Courier"/>
              </a:rPr>
              <a:t> &lt;- </a:t>
            </a:r>
            <a:r>
              <a:rPr lang="en-US" dirty="0" err="1" smtClean="0">
                <a:latin typeface="Courier"/>
                <a:cs typeface="Courier"/>
              </a:rPr>
              <a:t>from.that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28812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save.this</a:t>
            </a:r>
            <a:r>
              <a:rPr lang="en-US" dirty="0" smtClean="0">
                <a:latin typeface="Courier"/>
                <a:cs typeface="Courier"/>
              </a:rPr>
              <a:t> &lt;- </a:t>
            </a:r>
            <a:r>
              <a:rPr lang="en-US" dirty="0" err="1" smtClean="0">
                <a:latin typeface="Courier"/>
                <a:cs typeface="Courier"/>
              </a:rPr>
              <a:t>from.that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28700" y="3479800"/>
            <a:ext cx="48387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13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&gt;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save.this</a:t>
            </a:r>
            <a:r>
              <a:rPr lang="en-US" dirty="0" smtClean="0">
                <a:latin typeface="Courier"/>
                <a:cs typeface="Courier"/>
              </a:rPr>
              <a:t> &lt;- </a:t>
            </a:r>
            <a:r>
              <a:rPr lang="en-US" dirty="0" err="1" smtClean="0">
                <a:latin typeface="Courier"/>
                <a:cs typeface="Courier"/>
              </a:rPr>
              <a:t>from.that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53497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Gratis</a:t>
            </a:r>
            <a:r>
              <a:rPr lang="en-US" dirty="0" smtClean="0"/>
              <a:t> </a:t>
            </a:r>
            <a:r>
              <a:rPr lang="en-US" dirty="0"/>
              <a:t>(as in beer) </a:t>
            </a:r>
            <a:r>
              <a:rPr lang="en-US" dirty="0">
                <a:solidFill>
                  <a:srgbClr val="FFFFFF"/>
                </a:solidFill>
              </a:rPr>
              <a:t>and</a:t>
            </a:r>
            <a:r>
              <a:rPr lang="en-US" dirty="0"/>
              <a:t> </a:t>
            </a:r>
            <a:r>
              <a:rPr lang="en-US" i="1" dirty="0" err="1"/>
              <a:t>Libre</a:t>
            </a:r>
            <a:r>
              <a:rPr lang="en-US" dirty="0"/>
              <a:t> </a:t>
            </a:r>
            <a:r>
              <a:rPr lang="en-US" dirty="0">
                <a:solidFill>
                  <a:srgbClr val="FFFFFF"/>
                </a:solidFill>
              </a:rPr>
              <a:t>(as in speech)</a:t>
            </a:r>
            <a:r>
              <a:rPr lang="en-US" dirty="0" smtClean="0">
                <a:solidFill>
                  <a:schemeClr val="bg1"/>
                </a:solidFill>
              </a:rPr>
              <a:t>No cost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 restrictions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don’t pay and you can do anything you want with it</a:t>
            </a:r>
          </a:p>
        </p:txBody>
      </p:sp>
    </p:spTree>
    <p:extLst>
      <p:ext uri="{BB962C8B-B14F-4D97-AF65-F5344CB8AC3E}">
        <p14:creationId xmlns:p14="http://schemas.microsoft.com/office/powerpoint/2010/main" val="157484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save.this</a:t>
            </a:r>
            <a:r>
              <a:rPr lang="en-US" dirty="0" smtClean="0">
                <a:latin typeface="Courier"/>
                <a:cs typeface="Courier"/>
              </a:rPr>
              <a:t> &lt;- </a:t>
            </a:r>
            <a:r>
              <a:rPr lang="en-US" dirty="0" err="1" smtClean="0">
                <a:latin typeface="Courier"/>
                <a:cs typeface="Courier"/>
              </a:rPr>
              <a:t>from.that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9489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save.this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&lt;-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from.that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0428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save.this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=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from.that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2837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save.this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=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from.that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28700" y="3479800"/>
            <a:ext cx="48387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2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save.this</a:t>
            </a:r>
            <a:r>
              <a:rPr lang="en-US" dirty="0" smtClean="0">
                <a:latin typeface="Courier"/>
                <a:cs typeface="Courier"/>
              </a:rPr>
              <a:t> &lt;- </a:t>
            </a:r>
            <a:r>
              <a:rPr lang="en-US" dirty="0" err="1" smtClean="0">
                <a:solidFill>
                  <a:srgbClr val="FF0000"/>
                </a:solidFill>
                <a:latin typeface="Courier"/>
                <a:cs typeface="Courier"/>
              </a:rPr>
              <a:t>from.that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7126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Rules:</a:t>
            </a:r>
          </a:p>
          <a:p>
            <a:pPr lvl="1"/>
            <a:r>
              <a:rPr lang="en-US" dirty="0" smtClean="0"/>
              <a:t>(mostly) Alphanumeric </a:t>
            </a:r>
          </a:p>
          <a:p>
            <a:pPr lvl="1"/>
            <a:r>
              <a:rPr lang="en-US" dirty="0" smtClean="0"/>
              <a:t>Cannot start with numbers</a:t>
            </a:r>
          </a:p>
          <a:p>
            <a:pPr lvl="1"/>
            <a:r>
              <a:rPr lang="en-US" dirty="0" smtClean="0"/>
              <a:t>Cannot have spaces</a:t>
            </a:r>
          </a:p>
          <a:p>
            <a:pPr lvl="1"/>
            <a:r>
              <a:rPr lang="en-US" dirty="0" smtClean="0"/>
              <a:t>. and _ are OK</a:t>
            </a:r>
          </a:p>
          <a:p>
            <a:r>
              <a:rPr lang="en-US" dirty="0" smtClean="0"/>
              <a:t>E.g., 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my.var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my_var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  <a:cs typeface="Courier"/>
              </a:rPr>
              <a:t>&gt; my_Var.1</a:t>
            </a:r>
          </a:p>
        </p:txBody>
      </p:sp>
    </p:spTree>
    <p:extLst>
      <p:ext uri="{BB962C8B-B14F-4D97-AF65-F5344CB8AC3E}">
        <p14:creationId xmlns:p14="http://schemas.microsoft.com/office/powerpoint/2010/main" val="276784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Guidelines:</a:t>
            </a:r>
          </a:p>
          <a:p>
            <a:pPr lvl="1"/>
            <a:r>
              <a:rPr lang="en-US" dirty="0" smtClean="0"/>
              <a:t>Give them meaning</a:t>
            </a:r>
          </a:p>
          <a:p>
            <a:pPr lvl="1"/>
            <a:r>
              <a:rPr lang="en-US" dirty="0" smtClean="0"/>
              <a:t>Make sure </a:t>
            </a:r>
            <a:r>
              <a:rPr lang="en-US" i="1" dirty="0" smtClean="0"/>
              <a:t>someone else</a:t>
            </a:r>
            <a:r>
              <a:rPr lang="en-US" dirty="0" smtClean="0"/>
              <a:t> understands the words</a:t>
            </a:r>
          </a:p>
          <a:p>
            <a:r>
              <a:rPr lang="en-US" dirty="0" smtClean="0"/>
              <a:t>E.g.,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my.var</a:t>
            </a:r>
            <a:r>
              <a:rPr lang="en-US" dirty="0" smtClean="0"/>
              <a:t> is not good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one.factor.anov.res</a:t>
            </a:r>
            <a:r>
              <a:rPr lang="en-US" dirty="0" smtClean="0"/>
              <a:t> is good</a:t>
            </a:r>
          </a:p>
        </p:txBody>
      </p:sp>
    </p:spTree>
    <p:extLst>
      <p:ext uri="{BB962C8B-B14F-4D97-AF65-F5344CB8AC3E}">
        <p14:creationId xmlns:p14="http://schemas.microsoft.com/office/powerpoint/2010/main" val="118496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Style guides</a:t>
            </a:r>
          </a:p>
          <a:p>
            <a:pPr lvl="1"/>
            <a:r>
              <a:rPr lang="en-US" dirty="0"/>
              <a:t>Google: </a:t>
            </a:r>
            <a:r>
              <a:rPr lang="en-US" dirty="0">
                <a:hlinkClick r:id="rId2"/>
              </a:rPr>
              <a:t>https://google.github.io/styleguide/</a:t>
            </a:r>
            <a:r>
              <a:rPr lang="en-US" dirty="0" smtClean="0">
                <a:hlinkClick r:id="rId2"/>
              </a:rPr>
              <a:t>Rguide.xml</a:t>
            </a:r>
            <a:endParaRPr lang="en-US" dirty="0" smtClean="0"/>
          </a:p>
          <a:p>
            <a:pPr lvl="1"/>
            <a:r>
              <a:rPr lang="en-US" dirty="0" smtClean="0"/>
              <a:t>Hadley Wickham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http://adv-r.had.co.nz/</a:t>
            </a:r>
            <a:r>
              <a:rPr lang="en-US" dirty="0" smtClean="0">
                <a:hlinkClick r:id="rId3"/>
              </a:rPr>
              <a:t>Style.html</a:t>
            </a:r>
            <a:endParaRPr lang="en-US" dirty="0" smtClean="0"/>
          </a:p>
          <a:p>
            <a:r>
              <a:rPr lang="en-US" dirty="0" smtClean="0"/>
              <a:t>Recent commentary: </a:t>
            </a:r>
          </a:p>
          <a:p>
            <a:pPr lvl="1"/>
            <a:r>
              <a:rPr lang="en-US" dirty="0" smtClean="0"/>
              <a:t>Johnson PE (2016). R Style An </a:t>
            </a:r>
            <a:r>
              <a:rPr lang="en-US" dirty="0" err="1" smtClean="0"/>
              <a:t>Rchaeological</a:t>
            </a:r>
            <a:r>
              <a:rPr lang="en-US" dirty="0"/>
              <a:t> Commentary. 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rockchalk</a:t>
            </a:r>
            <a:r>
              <a:rPr lang="en-US" dirty="0"/>
              <a:t>/vignettes/</a:t>
            </a:r>
            <a:r>
              <a:rPr lang="en-US" dirty="0" err="1" smtClean="0"/>
              <a:t>Rstyle.pdf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532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calculator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Variables_28_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Gratis</a:t>
            </a:r>
            <a:r>
              <a:rPr lang="en-US" dirty="0" smtClean="0"/>
              <a:t> </a:t>
            </a:r>
            <a:r>
              <a:rPr lang="en-US" dirty="0"/>
              <a:t>(as in beer) and </a:t>
            </a:r>
            <a:r>
              <a:rPr lang="en-US" i="1" dirty="0" err="1"/>
              <a:t>Libre</a:t>
            </a:r>
            <a:r>
              <a:rPr lang="en-US" dirty="0"/>
              <a:t> (as in speech)</a:t>
            </a:r>
            <a:r>
              <a:rPr lang="en-US" dirty="0" smtClean="0">
                <a:solidFill>
                  <a:schemeClr val="bg1"/>
                </a:solidFill>
              </a:rPr>
              <a:t>No cost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 restrictions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don’t pay and you can do anything you want with it</a:t>
            </a:r>
          </a:p>
        </p:txBody>
      </p:sp>
    </p:spTree>
    <p:extLst>
      <p:ext uri="{BB962C8B-B14F-4D97-AF65-F5344CB8AC3E}">
        <p14:creationId xmlns:p14="http://schemas.microsoft.com/office/powerpoint/2010/main" val="188405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Variables_2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4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Variables_28_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758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Variables_28_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7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Scripts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3876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seen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0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Variables_2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Variables_28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812800" y="1253067"/>
            <a:ext cx="3691467" cy="101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50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mathematical concept</a:t>
            </a:r>
          </a:p>
        </p:txBody>
      </p:sp>
    </p:spTree>
    <p:extLst>
      <p:ext uri="{BB962C8B-B14F-4D97-AF65-F5344CB8AC3E}">
        <p14:creationId xmlns:p14="http://schemas.microsoft.com/office/powerpoint/2010/main" val="188267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			y = </a:t>
            </a:r>
            <a:r>
              <a:rPr lang="en-US" sz="5400" i="1" dirty="0" smtClean="0"/>
              <a:t>f</a:t>
            </a:r>
            <a:r>
              <a:rPr lang="en-US" sz="5400" dirty="0" smtClean="0"/>
              <a:t>(x) </a:t>
            </a:r>
          </a:p>
          <a:p>
            <a:pPr marL="0" indent="0">
              <a:buNone/>
            </a:pP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5034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goes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			y = </a:t>
            </a:r>
            <a:r>
              <a:rPr lang="en-US" sz="5400" i="1" dirty="0" smtClean="0"/>
              <a:t>f</a:t>
            </a:r>
            <a:r>
              <a:rPr lang="en-US" sz="5400" dirty="0" smtClean="0"/>
              <a:t>(</a:t>
            </a:r>
            <a:r>
              <a:rPr lang="en-US" sz="5400" dirty="0" smtClean="0">
                <a:solidFill>
                  <a:srgbClr val="FF0000"/>
                </a:solidFill>
              </a:rPr>
              <a:t>x</a:t>
            </a:r>
            <a:r>
              <a:rPr lang="en-US" sz="5400" dirty="0" smtClean="0"/>
              <a:t>) </a:t>
            </a:r>
          </a:p>
          <a:p>
            <a:pPr marL="0" indent="0">
              <a:buNone/>
            </a:pP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323143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Gratis</a:t>
            </a:r>
            <a:r>
              <a:rPr lang="en-US" dirty="0" smtClean="0"/>
              <a:t> (as in beer) and </a:t>
            </a:r>
            <a:r>
              <a:rPr lang="en-US" i="1" dirty="0" err="1" smtClean="0"/>
              <a:t>Libre</a:t>
            </a:r>
            <a:r>
              <a:rPr lang="en-US" dirty="0" smtClean="0"/>
              <a:t> (as in speech)</a:t>
            </a:r>
          </a:p>
          <a:p>
            <a:pPr lvl="1"/>
            <a:r>
              <a:rPr lang="en-US" dirty="0" smtClean="0"/>
              <a:t>No cost</a:t>
            </a:r>
          </a:p>
          <a:p>
            <a:pPr lvl="1"/>
            <a:r>
              <a:rPr lang="en-US" dirty="0" smtClean="0"/>
              <a:t>No restrictions</a:t>
            </a:r>
          </a:p>
          <a:p>
            <a:r>
              <a:rPr lang="en-US" dirty="0"/>
              <a:t>You don’t pay and you can do anything you want with </a:t>
            </a:r>
            <a:r>
              <a:rPr lang="en-US" dirty="0" smtClean="0"/>
              <a:t>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80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			y = </a:t>
            </a:r>
            <a:r>
              <a:rPr lang="en-US" sz="5400" i="1" dirty="0" smtClean="0">
                <a:solidFill>
                  <a:srgbClr val="FF0000"/>
                </a:solidFill>
              </a:rPr>
              <a:t>f</a:t>
            </a:r>
            <a:r>
              <a:rPr lang="en-US" sz="5400" dirty="0" smtClean="0">
                <a:solidFill>
                  <a:srgbClr val="FF0000"/>
                </a:solidFill>
              </a:rPr>
              <a:t>(</a:t>
            </a:r>
            <a:r>
              <a:rPr lang="en-US" sz="5400" dirty="0" smtClean="0"/>
              <a:t>x</a:t>
            </a:r>
            <a:r>
              <a:rPr lang="en-US" sz="5400" dirty="0" smtClean="0">
                <a:solidFill>
                  <a:srgbClr val="FF0000"/>
                </a:solidFill>
              </a:rPr>
              <a:t>)</a:t>
            </a:r>
            <a:r>
              <a:rPr lang="en-US" sz="5400" dirty="0" smtClean="0"/>
              <a:t> </a:t>
            </a:r>
          </a:p>
          <a:p>
            <a:pPr marL="0" indent="0">
              <a:buNone/>
            </a:pP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343123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that magic!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			</a:t>
            </a:r>
            <a:r>
              <a:rPr lang="en-US" sz="5400" dirty="0" smtClean="0">
                <a:solidFill>
                  <a:srgbClr val="FF0000"/>
                </a:solidFill>
              </a:rPr>
              <a:t>y =</a:t>
            </a:r>
            <a:r>
              <a:rPr lang="en-US" sz="5400" dirty="0" smtClean="0"/>
              <a:t> </a:t>
            </a:r>
            <a:r>
              <a:rPr lang="en-US" sz="5400" i="1" dirty="0" smtClean="0"/>
              <a:t>f</a:t>
            </a:r>
            <a:r>
              <a:rPr lang="en-US" sz="5400" dirty="0" smtClean="0"/>
              <a:t>(x) </a:t>
            </a:r>
          </a:p>
          <a:p>
            <a:pPr marL="0" indent="0">
              <a:buNone/>
            </a:pP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82410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does the same 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</a:t>
            </a:r>
            <a:r>
              <a:rPr lang="en-US" i="1" dirty="0" smtClean="0"/>
              <a:t>f</a:t>
            </a:r>
            <a:r>
              <a:rPr lang="en-US" dirty="0" smtClean="0"/>
              <a:t>(x) is √x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8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</a:t>
            </a:r>
            <a:r>
              <a:rPr lang="en-US" dirty="0" smtClean="0"/>
              <a:t>(x)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x is 4</a:t>
            </a:r>
          </a:p>
          <a:p>
            <a:r>
              <a:rPr lang="en-US" i="1" dirty="0" smtClean="0"/>
              <a:t>f</a:t>
            </a:r>
            <a:r>
              <a:rPr lang="en-US" dirty="0" smtClean="0"/>
              <a:t>(x) is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5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sqrt</a:t>
            </a:r>
            <a:r>
              <a:rPr lang="en-US" dirty="0" smtClean="0">
                <a:latin typeface="Courier"/>
                <a:cs typeface="Courier"/>
              </a:rPr>
              <a:t>(4)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58" y="10375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5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sqrt</a:t>
            </a:r>
            <a:r>
              <a:rPr lang="en-US" dirty="0" smtClean="0">
                <a:latin typeface="Courier"/>
                <a:cs typeface="Courier"/>
              </a:rPr>
              <a:t>(4)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[1]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58" y="10375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8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_math_func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776134"/>
            <a:ext cx="9144000" cy="3081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829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_math_func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487333"/>
            <a:ext cx="9144000" cy="237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3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_math_func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978400"/>
            <a:ext cx="9144000" cy="1879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007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_math_func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384800"/>
            <a:ext cx="9144000" cy="1473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4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Gratis</a:t>
            </a:r>
            <a:r>
              <a:rPr lang="en-US" dirty="0" smtClean="0"/>
              <a:t> (as in beer) and </a:t>
            </a:r>
            <a:r>
              <a:rPr lang="en-US" i="1" dirty="0" err="1" smtClean="0"/>
              <a:t>Libre</a:t>
            </a:r>
            <a:r>
              <a:rPr lang="en-US" dirty="0" smtClean="0"/>
              <a:t> (as in speech)</a:t>
            </a:r>
          </a:p>
          <a:p>
            <a:pPr lvl="1"/>
            <a:r>
              <a:rPr lang="en-US" dirty="0" smtClean="0"/>
              <a:t>No cost</a:t>
            </a:r>
          </a:p>
          <a:p>
            <a:pPr lvl="1"/>
            <a:r>
              <a:rPr lang="en-US" dirty="0" smtClean="0"/>
              <a:t>No restrictions</a:t>
            </a:r>
          </a:p>
          <a:p>
            <a:r>
              <a:rPr lang="en-US" dirty="0"/>
              <a:t>You don’t pay and you can do anything you want with </a:t>
            </a:r>
            <a:r>
              <a:rPr lang="en-US" dirty="0" smtClean="0"/>
              <a:t>it	</a:t>
            </a:r>
            <a:r>
              <a:rPr lang="en-US" i="1" dirty="0" smtClean="0">
                <a:solidFill>
                  <a:srgbClr val="FF0000"/>
                </a:solidFill>
              </a:rPr>
              <a:t>even sell it!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1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_math_func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03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also non-mathematical functions 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getwd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,  </a:t>
            </a:r>
            <a:r>
              <a:rPr lang="en-US" dirty="0" err="1">
                <a:latin typeface="Courier"/>
                <a:cs typeface="Courier"/>
              </a:rPr>
              <a:t>s</a:t>
            </a:r>
            <a:r>
              <a:rPr lang="en-US" dirty="0" err="1" smtClean="0">
                <a:latin typeface="Courier"/>
                <a:cs typeface="Courier"/>
              </a:rPr>
              <a:t>etwd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, and friends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rm</a:t>
            </a:r>
            <a:r>
              <a:rPr lang="en-US" dirty="0" smtClean="0">
                <a:latin typeface="Courier"/>
                <a:cs typeface="Courier"/>
              </a:rPr>
              <a:t>()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6291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etwd_setw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25650"/>
            <a:ext cx="9144000" cy="4832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553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etwd_setw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3450"/>
            <a:ext cx="9144000" cy="465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1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etwd_setw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546350"/>
            <a:ext cx="9144000" cy="431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35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etwd_setw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487333"/>
            <a:ext cx="9144000" cy="2370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29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etwd_setw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5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also non-mathematical functions 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getwd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,  </a:t>
            </a:r>
            <a:r>
              <a:rPr lang="en-US" dirty="0" err="1">
                <a:latin typeface="Courier"/>
                <a:cs typeface="Courier"/>
              </a:rPr>
              <a:t>s</a:t>
            </a:r>
            <a:r>
              <a:rPr lang="en-US" dirty="0" err="1" smtClean="0">
                <a:latin typeface="Courier"/>
                <a:cs typeface="Courier"/>
              </a:rPr>
              <a:t>etwd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, and friends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rm</a:t>
            </a:r>
            <a:r>
              <a:rPr lang="en-US" dirty="0" smtClean="0">
                <a:latin typeface="Courier"/>
                <a:cs typeface="Courier"/>
              </a:rPr>
              <a:t>()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795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m_exampl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709333"/>
            <a:ext cx="9144000" cy="4148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31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m_exampl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453467"/>
            <a:ext cx="9144000" cy="240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Current state of R</a:t>
            </a:r>
          </a:p>
          <a:p>
            <a:pPr lvl="1"/>
            <a:r>
              <a:rPr lang="en-US" dirty="0" smtClean="0"/>
              <a:t>First stable release: 2000-02-29</a:t>
            </a:r>
          </a:p>
          <a:p>
            <a:pPr lvl="1"/>
            <a:r>
              <a:rPr lang="en-US" dirty="0" smtClean="0"/>
              <a:t>Now: Version 3.3.3 (Another Canoe; 2017-03-06)</a:t>
            </a:r>
          </a:p>
          <a:p>
            <a:pPr lvl="1"/>
            <a:r>
              <a:rPr lang="en-US" dirty="0" smtClean="0"/>
              <a:t>Updates: ~6 months</a:t>
            </a:r>
          </a:p>
          <a:p>
            <a:r>
              <a:rPr lang="en-US" dirty="0" smtClean="0"/>
              <a:t>Exploding in usage</a:t>
            </a:r>
          </a:p>
          <a:p>
            <a:pPr lvl="1"/>
            <a:r>
              <a:rPr lang="en-US" dirty="0" smtClean="0"/>
              <a:t>If you’re not using R you will be left behind!</a:t>
            </a:r>
          </a:p>
          <a:p>
            <a:pPr lvl="1"/>
            <a:r>
              <a:rPr lang="en-US" dirty="0" smtClean="0"/>
              <a:t>R is taking over</a:t>
            </a:r>
          </a:p>
          <a:p>
            <a:pPr lvl="1"/>
            <a:r>
              <a:rPr lang="en-US" dirty="0" smtClean="0"/>
              <a:t>Because of &gt; </a:t>
            </a:r>
            <a:r>
              <a:rPr lang="en-US" dirty="0"/>
              <a:t>10k </a:t>
            </a:r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5585" y="6314301"/>
            <a:ext cx="4628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https://</a:t>
            </a:r>
            <a:r>
              <a:rPr lang="en-US" sz="1200" dirty="0" err="1">
                <a:solidFill>
                  <a:srgbClr val="008000"/>
                </a:solidFill>
              </a:rPr>
              <a:t>en.wikipedia.org</a:t>
            </a:r>
            <a:r>
              <a:rPr lang="en-US" sz="1200" dirty="0">
                <a:solidFill>
                  <a:srgbClr val="008000"/>
                </a:solidFill>
              </a:rPr>
              <a:t>/wiki/R_(</a:t>
            </a:r>
            <a:r>
              <a:rPr lang="en-US" sz="1200" dirty="0" err="1">
                <a:solidFill>
                  <a:srgbClr val="008000"/>
                </a:solidFill>
              </a:rPr>
              <a:t>programming_language</a:t>
            </a:r>
            <a:r>
              <a:rPr lang="en-US" sz="1200" dirty="0">
                <a:solidFill>
                  <a:srgbClr val="008000"/>
                </a:solidFill>
              </a:rPr>
              <a:t>)#Milestones</a:t>
            </a:r>
          </a:p>
        </p:txBody>
      </p:sp>
    </p:spTree>
    <p:extLst>
      <p:ext uri="{BB962C8B-B14F-4D97-AF65-F5344CB8AC3E}">
        <p14:creationId xmlns:p14="http://schemas.microsoft.com/office/powerpoint/2010/main" val="98880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m_exampl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05867"/>
            <a:ext cx="9144000" cy="225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0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m_exampl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978400"/>
            <a:ext cx="9144000" cy="187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4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m_exampl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9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Installed and install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installed.packages</a:t>
            </a:r>
            <a:r>
              <a:rPr lang="en-US" dirty="0" smtClean="0">
                <a:latin typeface="Courier"/>
                <a:cs typeface="Courier"/>
              </a:rPr>
              <a:t>()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install.packages</a:t>
            </a:r>
            <a:r>
              <a:rPr lang="en-US" dirty="0" smtClean="0">
                <a:latin typeface="Courier"/>
                <a:cs typeface="Courier"/>
              </a:rPr>
              <a:t>()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7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ypelistpack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4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istpack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7667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ea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4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Installed and install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installed.packages</a:t>
            </a:r>
            <a:r>
              <a:rPr lang="en-US" dirty="0" smtClean="0">
                <a:latin typeface="Courier"/>
                <a:cs typeface="Courier"/>
              </a:rPr>
              <a:t>()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install.packages</a:t>
            </a:r>
            <a:r>
              <a:rPr lang="en-US" dirty="0" smtClean="0">
                <a:latin typeface="Courier"/>
                <a:cs typeface="Courier"/>
              </a:rPr>
              <a:t>()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15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nstallpa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3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nstallpa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047067" y="1439333"/>
            <a:ext cx="1608666" cy="157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25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Current state of R</a:t>
            </a:r>
          </a:p>
          <a:p>
            <a:pPr lvl="1"/>
            <a:r>
              <a:rPr lang="en-US" dirty="0"/>
              <a:t>First stable release: 2000-02-29</a:t>
            </a:r>
          </a:p>
          <a:p>
            <a:pPr lvl="1"/>
            <a:r>
              <a:rPr lang="en-US" dirty="0"/>
              <a:t>Now: Version 3.3.3 (Another Canoe; 2017-03-06)</a:t>
            </a:r>
          </a:p>
          <a:p>
            <a:pPr lvl="1"/>
            <a:r>
              <a:rPr lang="en-US" dirty="0" smtClean="0"/>
              <a:t>Updates: ~6 months</a:t>
            </a:r>
          </a:p>
          <a:p>
            <a:r>
              <a:rPr lang="en-US" dirty="0" smtClean="0"/>
              <a:t>Exploding in usage</a:t>
            </a:r>
          </a:p>
          <a:p>
            <a:pPr lvl="1"/>
            <a:r>
              <a:rPr lang="en-US" dirty="0" smtClean="0"/>
              <a:t>If you’re not using R you will be left behind!</a:t>
            </a:r>
          </a:p>
          <a:p>
            <a:pPr lvl="1"/>
            <a:r>
              <a:rPr lang="en-US" dirty="0" smtClean="0"/>
              <a:t>R is taking over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Because of &gt; </a:t>
            </a:r>
            <a:r>
              <a:rPr lang="en-US" dirty="0">
                <a:solidFill>
                  <a:srgbClr val="FF0000"/>
                </a:solidFill>
              </a:rPr>
              <a:t>10k </a:t>
            </a:r>
            <a:r>
              <a:rPr lang="en-US" dirty="0" smtClean="0">
                <a:solidFill>
                  <a:srgbClr val="FF0000"/>
                </a:solidFill>
              </a:rPr>
              <a:t>packages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68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? – Help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?? – Helpless!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? – Help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?? – Helpless!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0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elp_installpa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nstallpackHel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24"/>
            <a:ext cx="9144000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nstallpackHelp_De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991"/>
            <a:ext cx="9144000" cy="51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1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? – Help</a:t>
            </a:r>
          </a:p>
          <a:p>
            <a:r>
              <a:rPr lang="en-US" dirty="0" smtClean="0"/>
              <a:t>?? – Helpless!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9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elples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2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elpless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60"/>
            <a:ext cx="9144000" cy="67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2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useful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3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useful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&amp; distributions</a:t>
            </a:r>
          </a:p>
          <a:p>
            <a:pPr lvl="1"/>
            <a:r>
              <a:rPr lang="en-US" dirty="0" smtClean="0"/>
              <a:t>Just a sample of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1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R taking over?</a:t>
            </a:r>
            <a:endParaRPr lang="en-US" dirty="0"/>
          </a:p>
        </p:txBody>
      </p:sp>
      <p:pic>
        <p:nvPicPr>
          <p:cNvPr id="4" name="Picture 3" descr="TotalHi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8" y="1460500"/>
            <a:ext cx="56327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t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8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talis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31"/>
            <a:ext cx="9144000" cy="67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8341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&amp; distributions</a:t>
            </a:r>
          </a:p>
          <a:p>
            <a:pPr lvl="1"/>
            <a:r>
              <a:rPr lang="en-US" dirty="0" smtClean="0"/>
              <a:t>Just a sample of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4403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more look up tables!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901657"/>
            <a:ext cx="8778082" cy="3551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57506" y="6012935"/>
            <a:ext cx="358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www.personality-project.org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199906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F By hand but no </a:t>
            </a:r>
            <a:r>
              <a:rPr lang="en-US" i="1" dirty="0" smtClean="0"/>
              <a:t>p</a:t>
            </a:r>
            <a:r>
              <a:rPr lang="en-US" dirty="0" smtClean="0"/>
              <a:t>-value</a:t>
            </a:r>
          </a:p>
          <a:p>
            <a:r>
              <a:rPr lang="en-US" dirty="0" smtClean="0"/>
              <a:t>Poorly formed APA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429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OV_1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8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5816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79734" y="1032933"/>
            <a:ext cx="15005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 = 7.227</a:t>
            </a:r>
          </a:p>
          <a:p>
            <a:r>
              <a:rPr lang="en-US" sz="2200" dirty="0" smtClean="0"/>
              <a:t>df1 = 3 </a:t>
            </a:r>
          </a:p>
          <a:p>
            <a:r>
              <a:rPr lang="en-US" sz="2200" dirty="0" smtClean="0"/>
              <a:t>df2 = 16</a:t>
            </a:r>
          </a:p>
          <a:p>
            <a:r>
              <a:rPr lang="en-US" sz="2200" i="1" dirty="0" smtClean="0"/>
              <a:t>p</a:t>
            </a:r>
            <a:r>
              <a:rPr lang="en-US" sz="2200" dirty="0" smtClean="0"/>
              <a:t> = ?</a:t>
            </a:r>
            <a:endParaRPr lang="en-US" sz="2200" dirty="0"/>
          </a:p>
        </p:txBody>
      </p:sp>
      <p:pic>
        <p:nvPicPr>
          <p:cNvPr id="6" name="Picture 5" descr="AOV_1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8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864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pf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405468"/>
            <a:ext cx="9144000" cy="538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760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pf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1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is taking over!</a:t>
            </a:r>
            <a:endParaRPr lang="en-US" dirty="0"/>
          </a:p>
        </p:txBody>
      </p:sp>
      <p:pic>
        <p:nvPicPr>
          <p:cNvPr id="3" name="Picture 2" descr="ProportionalHi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8" y="1460500"/>
            <a:ext cx="56327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f_lowertai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428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F By hand but no </a:t>
            </a:r>
            <a:r>
              <a:rPr lang="en-US" i="1" dirty="0" smtClean="0"/>
              <a:t>p</a:t>
            </a:r>
            <a:r>
              <a:rPr lang="en-US" dirty="0" smtClean="0"/>
              <a:t>-value</a:t>
            </a:r>
          </a:p>
          <a:p>
            <a:r>
              <a:rPr lang="en-US" dirty="0" smtClean="0"/>
              <a:t>Poorly formed APA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APA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size was 80 with 20 participants for each of the four conditions. We found the effect of recall to be significant </a:t>
            </a:r>
            <a:r>
              <a:rPr lang="en-US" i="1" dirty="0" smtClean="0"/>
              <a:t>p </a:t>
            </a:r>
            <a:r>
              <a:rPr lang="en-US" dirty="0" smtClean="0"/>
              <a:t>= .00235.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094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qf_ex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0976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PubPeer</a:t>
            </a:r>
            <a:r>
              <a:rPr lang="en-US" dirty="0" smtClean="0"/>
              <a:t> &amp; </a:t>
            </a:r>
            <a:r>
              <a:rPr lang="en-US" dirty="0" err="1">
                <a:latin typeface="Courier"/>
                <a:cs typeface="Courier"/>
              </a:rPr>
              <a:t>s</a:t>
            </a:r>
            <a:r>
              <a:rPr lang="en-US" dirty="0" err="1" smtClean="0">
                <a:latin typeface="Courier"/>
                <a:cs typeface="Courier"/>
              </a:rPr>
              <a:t>tatcheck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"/>
                <a:cs typeface="Courier"/>
              </a:rPr>
              <a:t>statcheck</a:t>
            </a:r>
            <a:r>
              <a:rPr lang="en-US" dirty="0" smtClean="0">
                <a:latin typeface="Corbel"/>
                <a:cs typeface="Corbel"/>
              </a:rPr>
              <a:t> – checks APA style statements for (in)correct stats</a:t>
            </a:r>
          </a:p>
          <a:p>
            <a:r>
              <a:rPr lang="en-US" dirty="0" smtClean="0">
                <a:latin typeface="Corbel"/>
                <a:cs typeface="Corbel"/>
              </a:rPr>
              <a:t>Currently in use at </a:t>
            </a:r>
            <a:r>
              <a:rPr lang="en-US" dirty="0" err="1" smtClean="0">
                <a:latin typeface="Corbel"/>
                <a:cs typeface="Corbel"/>
              </a:rPr>
              <a:t>PubPeer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6068102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bPe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9850"/>
            <a:ext cx="9067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286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atche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382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Variables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Functions</a:t>
            </a:r>
          </a:p>
          <a:p>
            <a:r>
              <a:rPr lang="en-US" dirty="0" smtClean="0"/>
              <a:t>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8766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they sound</a:t>
            </a:r>
          </a:p>
          <a:p>
            <a:r>
              <a:rPr lang="en-US" dirty="0" smtClean="0"/>
              <a:t>Top-down list of instructions</a:t>
            </a:r>
          </a:p>
          <a:p>
            <a:r>
              <a:rPr lang="en-US" dirty="0" smtClean="0"/>
              <a:t>To keep the instructions around and run then again</a:t>
            </a:r>
          </a:p>
          <a:p>
            <a:pPr lvl="1"/>
            <a:r>
              <a:rPr lang="en-US" dirty="0" smtClean="0"/>
              <a:t>Or add to them</a:t>
            </a:r>
          </a:p>
        </p:txBody>
      </p:sp>
    </p:spTree>
    <p:extLst>
      <p:ext uri="{BB962C8B-B14F-4D97-AF65-F5344CB8AC3E}">
        <p14:creationId xmlns:p14="http://schemas.microsoft.com/office/powerpoint/2010/main" val="3053918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m_exampl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2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1: Introduction</a:t>
            </a:r>
          </a:p>
          <a:p>
            <a:r>
              <a:rPr lang="en-US" dirty="0" smtClean="0"/>
              <a:t>Part 2: Set up</a:t>
            </a:r>
          </a:p>
          <a:p>
            <a:r>
              <a:rPr lang="en-US" dirty="0" smtClean="0"/>
              <a:t>Part 3: Syntax and basic usage</a:t>
            </a:r>
          </a:p>
          <a:p>
            <a:r>
              <a:rPr lang="en-US" dirty="0" smtClean="0"/>
              <a:t>Part 4: Simple (but important) examples</a:t>
            </a:r>
          </a:p>
        </p:txBody>
      </p:sp>
    </p:spTree>
    <p:extLst>
      <p:ext uri="{BB962C8B-B14F-4D97-AF65-F5344CB8AC3E}">
        <p14:creationId xmlns:p14="http://schemas.microsoft.com/office/powerpoint/2010/main" val="260237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is taking over!</a:t>
            </a:r>
            <a:endParaRPr lang="en-US" dirty="0"/>
          </a:p>
        </p:txBody>
      </p:sp>
      <p:pic>
        <p:nvPicPr>
          <p:cNvPr id="3" name="Picture 2" descr="ProportionalHi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8" y="1460500"/>
            <a:ext cx="5632704" cy="50292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949700" y="2717800"/>
            <a:ext cx="876300" cy="1104900"/>
          </a:xfrm>
          <a:prstGeom prst="straightConnector1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ame 7"/>
          <p:cNvSpPr/>
          <p:nvPr/>
        </p:nvSpPr>
        <p:spPr>
          <a:xfrm>
            <a:off x="4838700" y="3822700"/>
            <a:ext cx="342900" cy="2374900"/>
          </a:xfrm>
          <a:prstGeom prst="fram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88900" y="6305034"/>
            <a:ext cx="5669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http://</a:t>
            </a:r>
            <a:r>
              <a:rPr lang="en-US" sz="1200" dirty="0" err="1">
                <a:solidFill>
                  <a:srgbClr val="008000"/>
                </a:solidFill>
              </a:rPr>
              <a:t>www.nytimes.com</a:t>
            </a:r>
            <a:r>
              <a:rPr lang="en-US" sz="1200" dirty="0">
                <a:solidFill>
                  <a:srgbClr val="008000"/>
                </a:solidFill>
              </a:rPr>
              <a:t>/2009/01/07/technology/business-computing/07program.html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1900" y="2367002"/>
            <a:ext cx="175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25000"/>
                    <a:lumOff val="75000"/>
                  </a:schemeClr>
                </a:solidFill>
              </a:rPr>
              <a:t>NY Times Article</a:t>
            </a:r>
            <a:endParaRPr 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1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m_examples.tiff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pic>
        <p:nvPicPr>
          <p:cNvPr id="5" name="Picture 4" descr="getwd_setw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7" y="89746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19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m_examples.tiff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pic>
        <p:nvPicPr>
          <p:cNvPr id="5" name="Picture 4" descr="getwd_setwd.tiff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7" y="897466"/>
            <a:ext cx="9144000" cy="6767854"/>
          </a:xfrm>
          <a:prstGeom prst="rect">
            <a:avLst/>
          </a:prstGeom>
        </p:spPr>
      </p:pic>
      <p:pic>
        <p:nvPicPr>
          <p:cNvPr id="6" name="Picture 5" descr="pf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6" y="1868145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WSCRI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IP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633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‘source’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source()</a:t>
            </a:r>
          </a:p>
          <a:p>
            <a:pPr lvl="1"/>
            <a:r>
              <a:rPr lang="en-US" dirty="0" smtClean="0">
                <a:latin typeface="Corbel"/>
                <a:cs typeface="Corbel"/>
              </a:rPr>
              <a:t>“sources” a script</a:t>
            </a:r>
          </a:p>
          <a:p>
            <a:pPr lvl="1"/>
            <a:r>
              <a:rPr lang="en-US" dirty="0" smtClean="0">
                <a:latin typeface="Corbel"/>
                <a:cs typeface="Corbel"/>
              </a:rPr>
              <a:t>Runs all instructions from top-to-bottom</a:t>
            </a:r>
            <a:endParaRPr lang="en-US" dirty="0"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44487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IPT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167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IPT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2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IPT_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9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Functions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Scripts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7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BFBFBF"/>
                </a:solidFill>
              </a:rPr>
              <a:t>Part 1: Introduction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Part 2: Set up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Part 3: Syntax and basic usage</a:t>
            </a:r>
          </a:p>
          <a:p>
            <a:r>
              <a:rPr lang="en-US" dirty="0" smtClean="0"/>
              <a:t>Part 4: Simple (but important) examples</a:t>
            </a:r>
          </a:p>
        </p:txBody>
      </p:sp>
    </p:spTree>
    <p:extLst>
      <p:ext uri="{BB962C8B-B14F-4D97-AF65-F5344CB8AC3E}">
        <p14:creationId xmlns:p14="http://schemas.microsoft.com/office/powerpoint/2010/main" val="31693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is taking 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part because it’s: </a:t>
            </a:r>
          </a:p>
          <a:p>
            <a:pPr lvl="1"/>
            <a:r>
              <a:rPr lang="en-US" dirty="0" smtClean="0"/>
              <a:t>Free</a:t>
            </a:r>
          </a:p>
          <a:p>
            <a:pPr lvl="1"/>
            <a:r>
              <a:rPr lang="en-US" dirty="0" smtClean="0"/>
              <a:t>Flexible</a:t>
            </a:r>
          </a:p>
          <a:p>
            <a:r>
              <a:rPr lang="en-US" dirty="0" smtClean="0"/>
              <a:t>But you can pay if you’d like</a:t>
            </a:r>
          </a:p>
          <a:p>
            <a:pPr lvl="1"/>
            <a:r>
              <a:rPr lang="en-US" dirty="0" smtClean="0"/>
              <a:t>For us: there is (almost) no reason to pay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5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and visualize data</a:t>
            </a:r>
          </a:p>
          <a:p>
            <a:r>
              <a:rPr lang="en-US" dirty="0" smtClean="0"/>
              <a:t>Very simple stats</a:t>
            </a:r>
          </a:p>
          <a:p>
            <a:r>
              <a:rPr lang="en-US" dirty="0" smtClean="0"/>
              <a:t>Loading packages</a:t>
            </a:r>
          </a:p>
          <a:p>
            <a:r>
              <a:rPr lang="en-US" dirty="0" smtClean="0"/>
              <a:t>Getting data from outside of R</a:t>
            </a:r>
          </a:p>
          <a:p>
            <a:r>
              <a:rPr lang="en-US" dirty="0" smtClean="0"/>
              <a:t>Some more 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3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and visualize data</a:t>
            </a:r>
          </a:p>
          <a:p>
            <a:r>
              <a:rPr lang="en-US" dirty="0">
                <a:solidFill>
                  <a:srgbClr val="BFBFBF"/>
                </a:solidFill>
              </a:rPr>
              <a:t>Very simple </a:t>
            </a:r>
            <a:r>
              <a:rPr lang="en-US" dirty="0" smtClean="0">
                <a:solidFill>
                  <a:srgbClr val="BFBFBF"/>
                </a:solidFill>
              </a:rPr>
              <a:t>stats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Loading packages</a:t>
            </a:r>
            <a:endParaRPr lang="en-US" dirty="0">
              <a:solidFill>
                <a:srgbClr val="BFBFBF"/>
              </a:solidFill>
            </a:endParaRPr>
          </a:p>
          <a:p>
            <a:r>
              <a:rPr lang="en-US" dirty="0">
                <a:solidFill>
                  <a:srgbClr val="BFBFBF"/>
                </a:solidFill>
              </a:rPr>
              <a:t>Getting data from outside of R</a:t>
            </a:r>
          </a:p>
          <a:p>
            <a:r>
              <a:rPr lang="en-US" dirty="0">
                <a:solidFill>
                  <a:srgbClr val="BFBFBF"/>
                </a:solidFill>
              </a:rPr>
              <a:t>Some more stats</a:t>
            </a:r>
          </a:p>
        </p:txBody>
      </p:sp>
    </p:spTree>
    <p:extLst>
      <p:ext uri="{BB962C8B-B14F-4D97-AF65-F5344CB8AC3E}">
        <p14:creationId xmlns:p14="http://schemas.microsoft.com/office/powerpoint/2010/main" val="293238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scombe_siz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420533"/>
            <a:ext cx="9144000" cy="345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7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scombe_siz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826933"/>
            <a:ext cx="9144000" cy="304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8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scombe_siz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78400"/>
            <a:ext cx="9144000" cy="187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165601"/>
            <a:ext cx="9144000" cy="273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4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scombe_siz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78400"/>
            <a:ext cx="9144000" cy="187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529667"/>
            <a:ext cx="9144000" cy="237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scombe_siz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113865"/>
            <a:ext cx="9144000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7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scombe_siz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469467"/>
            <a:ext cx="9144000" cy="143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09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scombe_siz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4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m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249329"/>
          </a:xfrm>
          <a:prstGeom prst="rect">
            <a:avLst/>
          </a:prstGeom>
          <a:solidFill>
            <a:schemeClr val="bg1">
              <a:lumMod val="75000"/>
              <a:alpha val="3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for pass through access?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Almost all major statistical environments interface with R now:</a:t>
            </a:r>
          </a:p>
          <a:p>
            <a:pPr lvl="1"/>
            <a:r>
              <a:rPr lang="en-US" dirty="0" smtClean="0"/>
              <a:t>SPSS </a:t>
            </a:r>
            <a:r>
              <a:rPr lang="en-US" sz="1200" dirty="0"/>
              <a:t>(https://</a:t>
            </a:r>
            <a:r>
              <a:rPr lang="en-US" sz="1200" dirty="0" err="1"/>
              <a:t>www.ibm.com</a:t>
            </a:r>
            <a:r>
              <a:rPr lang="en-US" sz="1200" dirty="0"/>
              <a:t>/</a:t>
            </a:r>
            <a:r>
              <a:rPr lang="en-US" sz="1200" dirty="0" err="1"/>
              <a:t>developerworks</a:t>
            </a:r>
            <a:r>
              <a:rPr lang="en-US" sz="1200" dirty="0"/>
              <a:t>/library/</a:t>
            </a:r>
            <a:r>
              <a:rPr lang="en-US" sz="1200" dirty="0" err="1"/>
              <a:t>ba</a:t>
            </a:r>
            <a:r>
              <a:rPr lang="en-US" sz="1200" dirty="0"/>
              <a:t>-call-r-</a:t>
            </a:r>
            <a:r>
              <a:rPr lang="en-US" sz="1200" dirty="0" err="1"/>
              <a:t>spss</a:t>
            </a:r>
            <a:r>
              <a:rPr lang="en-US" sz="1200" dirty="0" smtClean="0"/>
              <a:t>/)</a:t>
            </a:r>
          </a:p>
          <a:p>
            <a:pPr lvl="1"/>
            <a:r>
              <a:rPr lang="en-US" dirty="0"/>
              <a:t>SAS </a:t>
            </a:r>
            <a:r>
              <a:rPr lang="en-US" sz="1200" dirty="0"/>
              <a:t>(https://</a:t>
            </a:r>
            <a:r>
              <a:rPr lang="en-US" sz="1200" dirty="0" err="1"/>
              <a:t>www.ibm.com</a:t>
            </a:r>
            <a:r>
              <a:rPr lang="en-US" sz="1200" dirty="0"/>
              <a:t>/</a:t>
            </a:r>
            <a:r>
              <a:rPr lang="en-US" sz="1200" dirty="0" err="1"/>
              <a:t>developerworks</a:t>
            </a:r>
            <a:r>
              <a:rPr lang="en-US" sz="1200" dirty="0"/>
              <a:t>/library/</a:t>
            </a:r>
            <a:r>
              <a:rPr lang="en-US" sz="1200" dirty="0" err="1"/>
              <a:t>ba</a:t>
            </a:r>
            <a:r>
              <a:rPr lang="en-US" sz="1200" dirty="0"/>
              <a:t>-call-r-</a:t>
            </a:r>
            <a:r>
              <a:rPr lang="en-US" sz="1200" dirty="0" err="1"/>
              <a:t>spss</a:t>
            </a:r>
            <a:r>
              <a:rPr lang="en-US" sz="1200" dirty="0"/>
              <a:t>/</a:t>
            </a:r>
            <a:r>
              <a:rPr lang="en-US" sz="1200" dirty="0" smtClean="0"/>
              <a:t>)</a:t>
            </a:r>
          </a:p>
          <a:p>
            <a:pPr lvl="1"/>
            <a:r>
              <a:rPr lang="en-US" dirty="0"/>
              <a:t>Excel </a:t>
            </a:r>
            <a:r>
              <a:rPr lang="en-US" sz="1200" dirty="0"/>
              <a:t>(https://www.r-bloggers.com/a-million-ways-to-connect-r-and-excel/</a:t>
            </a:r>
            <a:r>
              <a:rPr lang="en-US" sz="1200" dirty="0" smtClean="0"/>
              <a:t>)</a:t>
            </a:r>
          </a:p>
          <a:p>
            <a:pPr lvl="1"/>
            <a:r>
              <a:rPr lang="en-US" dirty="0"/>
              <a:t>Et al., </a:t>
            </a:r>
            <a:r>
              <a:rPr lang="en-US" sz="1200" dirty="0"/>
              <a:t>(http://r4stats.com/articles/calling-r/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8668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ombe_mean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rowcolmean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979333"/>
            <a:ext cx="9144000" cy="2929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28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rowcolmean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538133"/>
            <a:ext cx="9144000" cy="237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3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rowcolmean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655734"/>
            <a:ext cx="9144000" cy="1219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0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rowcolmean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ombe_summa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9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1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420536"/>
            <a:ext cx="9144000" cy="338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0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1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9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ombe_x1y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8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plotx1y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4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free you can sell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Yep, you can sell free (GPL) software!</a:t>
            </a:r>
          </a:p>
          <a:p>
            <a:r>
              <a:rPr lang="en-US" dirty="0" smtClean="0"/>
              <a:t>Technically selling “support” or “features” for enterprise (not academia)</a:t>
            </a:r>
          </a:p>
          <a:p>
            <a:pPr lvl="1"/>
            <a:r>
              <a:rPr lang="en-US" dirty="0"/>
              <a:t>Oracle </a:t>
            </a:r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Revolution R (now Microsoft)</a:t>
            </a:r>
          </a:p>
          <a:p>
            <a:pPr lvl="1"/>
            <a:r>
              <a:rPr lang="en-US" dirty="0" err="1" smtClean="0"/>
              <a:t>RStudio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4244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ombe_plotx1y1_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77850"/>
            <a:ext cx="64008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6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ombe_plotx1y1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6064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plotx1y1_plo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77850"/>
            <a:ext cx="64008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6146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ome_makeset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454400"/>
            <a:ext cx="9144000" cy="3352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549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ome_makeset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623735"/>
            <a:ext cx="9144000" cy="3166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515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ome_makeset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0574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Describe and visualize data</a:t>
            </a:r>
          </a:p>
          <a:p>
            <a:r>
              <a:rPr lang="en-US" dirty="0"/>
              <a:t>Very simple </a:t>
            </a:r>
            <a:r>
              <a:rPr lang="en-US" dirty="0" smtClean="0"/>
              <a:t>stats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Loading packages</a:t>
            </a:r>
            <a:endParaRPr lang="en-US" dirty="0">
              <a:solidFill>
                <a:srgbClr val="BFBFBF"/>
              </a:solidFill>
            </a:endParaRPr>
          </a:p>
          <a:p>
            <a:r>
              <a:rPr lang="en-US" dirty="0">
                <a:solidFill>
                  <a:srgbClr val="BFBFBF"/>
                </a:solidFill>
              </a:rPr>
              <a:t>Getting data from outside of R</a:t>
            </a:r>
          </a:p>
          <a:p>
            <a:r>
              <a:rPr lang="en-US" dirty="0">
                <a:solidFill>
                  <a:srgbClr val="BFBFBF"/>
                </a:solidFill>
              </a:rPr>
              <a:t>Some more stats</a:t>
            </a:r>
          </a:p>
        </p:txBody>
      </p:sp>
    </p:spTree>
    <p:extLst>
      <p:ext uri="{BB962C8B-B14F-4D97-AF65-F5344CB8AC3E}">
        <p14:creationId xmlns:p14="http://schemas.microsoft.com/office/powerpoint/2010/main" val="25000042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_corhelp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33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9158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rhel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9" y="0"/>
            <a:ext cx="895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394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orhelp_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9" y="0"/>
            <a:ext cx="895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9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versions for 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Yep, you can sell free (GPL) software!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Technically selling “support” or “features” for enterprise (not academia)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Oracle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Revolution R (now Microsoft)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RStudio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12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ombe1_co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570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bome_all_cor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3505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bome1_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013200"/>
            <a:ext cx="9144000" cy="27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5585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hel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" y="0"/>
            <a:ext cx="895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9134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bome1_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1838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nscbome1_tresult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3783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bome_all_t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013200"/>
            <a:ext cx="9144000" cy="2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399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nscbome_all_t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7567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Describe and visualize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Very simple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stats</a:t>
            </a:r>
          </a:p>
          <a:p>
            <a:r>
              <a:rPr lang="en-US" dirty="0" smtClean="0"/>
              <a:t>Loading packages</a:t>
            </a:r>
            <a:endParaRPr lang="en-US" dirty="0"/>
          </a:p>
          <a:p>
            <a:r>
              <a:rPr lang="en-US" dirty="0">
                <a:solidFill>
                  <a:srgbClr val="BFBFBF"/>
                </a:solidFill>
              </a:rPr>
              <a:t>Getting data from outside of R</a:t>
            </a:r>
          </a:p>
          <a:p>
            <a:r>
              <a:rPr lang="en-US" dirty="0">
                <a:solidFill>
                  <a:srgbClr val="BFBFBF"/>
                </a:solidFill>
              </a:rPr>
              <a:t>Some more stats</a:t>
            </a:r>
          </a:p>
        </p:txBody>
      </p:sp>
    </p:spTree>
    <p:extLst>
      <p:ext uri="{BB962C8B-B14F-4D97-AF65-F5344CB8AC3E}">
        <p14:creationId xmlns:p14="http://schemas.microsoft.com/office/powerpoint/2010/main" val="194459784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Gall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810000"/>
            <a:ext cx="9144000" cy="2726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41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stick with the free versions</a:t>
            </a:r>
          </a:p>
          <a:p>
            <a:pPr lvl="1"/>
            <a:r>
              <a:rPr lang="en-US" dirty="0" smtClean="0"/>
              <a:t>It’s what almost all R users have</a:t>
            </a:r>
          </a:p>
          <a:p>
            <a:r>
              <a:rPr lang="en-US" dirty="0" smtClean="0"/>
              <a:t>It’s in the spirit of R &amp; R Foundation</a:t>
            </a:r>
          </a:p>
          <a:p>
            <a:pPr lvl="1"/>
            <a:r>
              <a:rPr lang="en-US" dirty="0" smtClean="0"/>
              <a:t>Free, open source software built around and by communities</a:t>
            </a:r>
          </a:p>
        </p:txBody>
      </p:sp>
    </p:spTree>
    <p:extLst>
      <p:ext uri="{BB962C8B-B14F-4D97-AF65-F5344CB8AC3E}">
        <p14:creationId xmlns:p14="http://schemas.microsoft.com/office/powerpoint/2010/main" val="54206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Gally_anscomb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495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gally_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329"/>
            <a:ext cx="9144000" cy="54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8495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gally_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329"/>
            <a:ext cx="9144000" cy="5428343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2012949" y="3380317"/>
            <a:ext cx="692151" cy="685800"/>
          </a:xfrm>
          <a:prstGeom prst="frame">
            <a:avLst>
              <a:gd name="adj1" fmla="val 4166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2667000" y="4028017"/>
            <a:ext cx="692151" cy="685800"/>
          </a:xfrm>
          <a:prstGeom prst="frame">
            <a:avLst>
              <a:gd name="adj1" fmla="val 4166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3295650" y="4682067"/>
            <a:ext cx="692151" cy="685800"/>
          </a:xfrm>
          <a:prstGeom prst="frame">
            <a:avLst>
              <a:gd name="adj1" fmla="val 4166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930650" y="5317067"/>
            <a:ext cx="692151" cy="685800"/>
          </a:xfrm>
          <a:prstGeom prst="frame">
            <a:avLst>
              <a:gd name="adj1" fmla="val 4166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06012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Describe and visualize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Very simple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Loading packages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Getting data from outside of R</a:t>
            </a:r>
          </a:p>
          <a:p>
            <a:r>
              <a:rPr lang="en-US" dirty="0">
                <a:solidFill>
                  <a:srgbClr val="BFBFBF"/>
                </a:solidFill>
              </a:rPr>
              <a:t>Some more stats</a:t>
            </a:r>
          </a:p>
        </p:txBody>
      </p:sp>
    </p:spTree>
    <p:extLst>
      <p:ext uri="{BB962C8B-B14F-4D97-AF65-F5344CB8AC3E}">
        <p14:creationId xmlns:p14="http://schemas.microsoft.com/office/powerpoint/2010/main" val="157264267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outside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usual suspects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331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from outside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read.table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read.csv</a:t>
            </a:r>
            <a:r>
              <a:rPr lang="en-US" dirty="0" smtClean="0">
                <a:latin typeface="Courier"/>
                <a:cs typeface="Courier"/>
              </a:rPr>
              <a:t>()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264659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adcsvhel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1" y="0"/>
            <a:ext cx="895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4971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more useful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psych:::</a:t>
            </a:r>
            <a:r>
              <a:rPr lang="en-US" dirty="0" err="1" smtClean="0"/>
              <a:t>read.file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0209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eadfile_hel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0" y="0"/>
            <a:ext cx="8957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5694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FactorRead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3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three topics: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A bit of background</a:t>
            </a:r>
          </a:p>
          <a:p>
            <a:pPr lvl="1"/>
            <a:r>
              <a:rPr lang="en-US" dirty="0" smtClean="0"/>
              <a:t>What is R?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Why use R?</a:t>
            </a:r>
          </a:p>
        </p:txBody>
      </p:sp>
    </p:spTree>
    <p:extLst>
      <p:ext uri="{BB962C8B-B14F-4D97-AF65-F5344CB8AC3E}">
        <p14:creationId xmlns:p14="http://schemas.microsoft.com/office/powerpoint/2010/main" val="340704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woFactorReadIn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698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summary()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5226180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ov_1_summa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0236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summary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psych::describe()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4962804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ov_1_summary_des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19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Describe and visualize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Very simple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Loading packages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Getting data from outside of R</a:t>
            </a:r>
          </a:p>
          <a:p>
            <a:r>
              <a:rPr lang="en-US" dirty="0"/>
              <a:t>Some more stats</a:t>
            </a:r>
          </a:p>
        </p:txBody>
      </p:sp>
    </p:spTree>
    <p:extLst>
      <p:ext uri="{BB962C8B-B14F-4D97-AF65-F5344CB8AC3E}">
        <p14:creationId xmlns:p14="http://schemas.microsoft.com/office/powerpoint/2010/main" val="231769494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likes </a:t>
            </a:r>
            <a:r>
              <a:rPr lang="en-US" dirty="0" err="1" smtClean="0"/>
              <a:t>loooooong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9903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ov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693333"/>
            <a:ext cx="9144000" cy="5198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9510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ov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149601"/>
            <a:ext cx="9144000" cy="367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1821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ov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149601"/>
            <a:ext cx="9144000" cy="367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28133" y="3149601"/>
            <a:ext cx="304800" cy="1879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37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 is for stats and general purpose programming</a:t>
            </a:r>
          </a:p>
          <a:p>
            <a:r>
              <a:rPr lang="en-US" dirty="0" smtClean="0"/>
              <a:t>R is a language</a:t>
            </a:r>
          </a:p>
          <a:p>
            <a:pPr lvl="1"/>
            <a:r>
              <a:rPr lang="en-US" dirty="0" smtClean="0"/>
              <a:t>Turing complete – can do anything any other language can do</a:t>
            </a:r>
          </a:p>
          <a:p>
            <a:r>
              <a:rPr lang="en-US" dirty="0" smtClean="0"/>
              <a:t>R is an environment</a:t>
            </a:r>
          </a:p>
          <a:p>
            <a:pPr lvl="1"/>
            <a:r>
              <a:rPr lang="en-US" dirty="0" smtClean="0"/>
              <a:t>With prepackaged software, ready to get the job done</a:t>
            </a:r>
          </a:p>
        </p:txBody>
      </p:sp>
    </p:spTree>
    <p:extLst>
      <p:ext uri="{BB962C8B-B14F-4D97-AF65-F5344CB8AC3E}">
        <p14:creationId xmlns:p14="http://schemas.microsoft.com/office/powerpoint/2010/main" val="262809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ov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149601"/>
            <a:ext cx="9144000" cy="367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710266" y="3149601"/>
            <a:ext cx="304800" cy="1879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1670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ov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329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dependent ~ factors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4365276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p</a:t>
            </a:r>
            <a:r>
              <a:rPr lang="en-US" dirty="0" smtClean="0">
                <a:latin typeface="Courier"/>
                <a:cs typeface="Courier"/>
              </a:rPr>
              <a:t>redict this ~ from this (these)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5337882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predict this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~</a:t>
            </a:r>
            <a:r>
              <a:rPr lang="en-US" dirty="0">
                <a:latin typeface="Courier"/>
                <a:cs typeface="Courier"/>
              </a:rPr>
              <a:t> from this (these)</a:t>
            </a:r>
          </a:p>
        </p:txBody>
      </p:sp>
    </p:spTree>
    <p:extLst>
      <p:ext uri="{BB962C8B-B14F-4D97-AF65-F5344CB8AC3E}">
        <p14:creationId xmlns:p14="http://schemas.microsoft.com/office/powerpoint/2010/main" val="398145622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ovr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46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1689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ovres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206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ovressummary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8053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 Core Team: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International collaboration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Develop, distribute,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maintain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Great thing: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Written by statisticians for statisticians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 always a great thing: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Written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by statisticians for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statisticians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E.g., experimental design &amp; Type 1 vs. Type 3 sums of squares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5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fooled!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Unbalanced groups means different sums of squares</a:t>
            </a:r>
          </a:p>
          <a:p>
            <a:r>
              <a:rPr lang="en-US" dirty="0" err="1" smtClean="0">
                <a:latin typeface="Courier"/>
                <a:cs typeface="Courier"/>
              </a:rPr>
              <a:t>aov</a:t>
            </a:r>
            <a:r>
              <a:rPr lang="en-US" dirty="0" smtClean="0">
                <a:latin typeface="Courier"/>
                <a:cs typeface="Courier"/>
              </a:rPr>
              <a:t>()</a:t>
            </a:r>
            <a:r>
              <a:rPr lang="en-US" dirty="0" smtClean="0"/>
              <a:t> thinks you designed a wonderful experiment</a:t>
            </a:r>
          </a:p>
          <a:p>
            <a:pPr lvl="1"/>
            <a:r>
              <a:rPr lang="en-US" dirty="0" smtClean="0"/>
              <a:t>Not a messy one!</a:t>
            </a:r>
          </a:p>
        </p:txBody>
      </p:sp>
    </p:spTree>
    <p:extLst>
      <p:ext uri="{BB962C8B-B14F-4D97-AF65-F5344CB8AC3E}">
        <p14:creationId xmlns:p14="http://schemas.microsoft.com/office/powerpoint/2010/main" val="306620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R: The environment</a:t>
            </a:r>
          </a:p>
          <a:p>
            <a:pPr lvl="1"/>
            <a:r>
              <a:rPr lang="en-US" dirty="0" smtClean="0"/>
              <a:t>Environment is an interface</a:t>
            </a:r>
          </a:p>
          <a:p>
            <a:pPr lvl="1"/>
            <a:r>
              <a:rPr lang="en-US" dirty="0" smtClean="0"/>
              <a:t>Interface to the language</a:t>
            </a:r>
          </a:p>
          <a:p>
            <a:r>
              <a:rPr lang="en-US" dirty="0" smtClean="0"/>
              <a:t>R: Has many interfaces</a:t>
            </a:r>
          </a:p>
        </p:txBody>
      </p:sp>
    </p:spTree>
    <p:extLst>
      <p:ext uri="{BB962C8B-B14F-4D97-AF65-F5344CB8AC3E}">
        <p14:creationId xmlns:p14="http://schemas.microsoft.com/office/powerpoint/2010/main" val="421845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fooled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ez</a:t>
            </a:r>
            <a:r>
              <a:rPr lang="en-US" dirty="0" smtClean="0"/>
              <a:t>’ package</a:t>
            </a:r>
          </a:p>
          <a:p>
            <a:pPr lvl="1"/>
            <a:r>
              <a:rPr lang="en-US" dirty="0" smtClean="0"/>
              <a:t>Makes ANOVA much easier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derekbeaton</a:t>
            </a:r>
            <a:r>
              <a:rPr lang="en-US" dirty="0"/>
              <a:t>/Workshops/tree/master/SAMR2014</a:t>
            </a:r>
            <a:endParaRPr lang="en-US" dirty="0" smtClean="0"/>
          </a:p>
          <a:p>
            <a:r>
              <a:rPr lang="en-US" dirty="0" smtClean="0"/>
              <a:t>Just like many other packages</a:t>
            </a:r>
          </a:p>
          <a:p>
            <a:pPr lvl="1"/>
            <a:r>
              <a:rPr lang="en-US" dirty="0" smtClean="0"/>
              <a:t>Try to make difficult things 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4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Describe and visualize data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Very simple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Loading packages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Getting data from outside of R</a:t>
            </a:r>
          </a:p>
          <a:p>
            <a:r>
              <a:rPr lang="en-US" dirty="0">
                <a:solidFill>
                  <a:srgbClr val="BFBFBF"/>
                </a:solidFill>
              </a:rPr>
              <a:t>Some more stats</a:t>
            </a:r>
          </a:p>
        </p:txBody>
      </p:sp>
    </p:spTree>
    <p:extLst>
      <p:ext uri="{BB962C8B-B14F-4D97-AF65-F5344CB8AC3E}">
        <p14:creationId xmlns:p14="http://schemas.microsoft.com/office/powerpoint/2010/main" val="2272917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1: Introduction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2: Set up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3: Syntax and basic usage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4: Simple (but important) examples</a:t>
            </a:r>
          </a:p>
        </p:txBody>
      </p:sp>
    </p:spTree>
    <p:extLst>
      <p:ext uri="{BB962C8B-B14F-4D97-AF65-F5344CB8AC3E}">
        <p14:creationId xmlns:p14="http://schemas.microsoft.com/office/powerpoint/2010/main" val="368715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We’ve covered a fraction of a fraction of a fraction</a:t>
            </a:r>
            <a:endParaRPr lang="en-US" dirty="0"/>
          </a:p>
          <a:p>
            <a:r>
              <a:rPr lang="en-US" dirty="0" smtClean="0"/>
              <a:t>To start</a:t>
            </a:r>
          </a:p>
          <a:p>
            <a:pPr lvl="1"/>
            <a:r>
              <a:rPr lang="en-US" dirty="0">
                <a:hlinkClick r:id="rId2"/>
              </a:rPr>
              <a:t>http://www.statmethods.net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http://adv-r.had.co.nz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https://www.coursera.org/courses?languages=en&amp;query=</a:t>
            </a:r>
            <a:r>
              <a:rPr lang="en-US" dirty="0" smtClean="0">
                <a:hlinkClick r:id="rId4"/>
              </a:rPr>
              <a:t>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017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Slides, code, data</a:t>
            </a:r>
          </a:p>
          <a:p>
            <a:r>
              <a:rPr lang="en-US" dirty="0"/>
              <a:t>ANOVA and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>
                <a:hlinkClick r:id="rId2"/>
              </a:rPr>
              <a:t>https://github.com/derekbeaton/Workshops/tree/master/SAMR2014/</a:t>
            </a:r>
            <a:r>
              <a:rPr lang="en-US" dirty="0" smtClean="0">
                <a:hlinkClick r:id="rId2"/>
              </a:rPr>
              <a:t>ANOVA</a:t>
            </a:r>
            <a:endParaRPr lang="en-US" dirty="0" smtClean="0"/>
          </a:p>
          <a:p>
            <a:r>
              <a:rPr lang="en-US" dirty="0" smtClean="0"/>
              <a:t>PCA (and some friends)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://github.com/derekbeaton/Workshops/tree/master/SAMR2014/</a:t>
            </a:r>
            <a:r>
              <a:rPr lang="en-US" dirty="0" smtClean="0">
                <a:hlinkClick r:id="rId3"/>
              </a:rPr>
              <a:t>PCA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5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Persistence is key</a:t>
            </a:r>
          </a:p>
          <a:p>
            <a:pPr lvl="1"/>
            <a:r>
              <a:rPr lang="en-US" dirty="0" smtClean="0"/>
              <a:t>You must spend time every day learning/using R</a:t>
            </a:r>
          </a:p>
          <a:p>
            <a:pPr lvl="1"/>
            <a:r>
              <a:rPr lang="en-US" dirty="0" smtClean="0"/>
              <a:t>I still do it!</a:t>
            </a:r>
          </a:p>
          <a:p>
            <a:r>
              <a:rPr lang="en-US" dirty="0" smtClean="0"/>
              <a:t>Find out what is new</a:t>
            </a:r>
          </a:p>
          <a:p>
            <a:r>
              <a:rPr lang="en-US" dirty="0" smtClean="0"/>
              <a:t>Re-write something you’ve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9456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</a:p>
          <a:p>
            <a:r>
              <a:rPr lang="en-US" dirty="0" smtClean="0"/>
              <a:t>Comments</a:t>
            </a:r>
          </a:p>
          <a:p>
            <a:r>
              <a:rPr lang="en-US" dirty="0" smtClean="0"/>
              <a:t>Complaints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9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pic>
        <p:nvPicPr>
          <p:cNvPr id="4" name="Picture 3" descr="Rconsole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6230376" cy="46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three topics:</a:t>
            </a:r>
          </a:p>
          <a:p>
            <a:pPr lvl="1"/>
            <a:r>
              <a:rPr lang="en-US" dirty="0" smtClean="0"/>
              <a:t>A bit of background</a:t>
            </a:r>
          </a:p>
          <a:p>
            <a:pPr lvl="1"/>
            <a:r>
              <a:rPr lang="en-US" dirty="0" smtClean="0"/>
              <a:t>What is R?</a:t>
            </a:r>
          </a:p>
          <a:p>
            <a:pPr lvl="1"/>
            <a:r>
              <a:rPr lang="en-US" dirty="0" smtClean="0"/>
              <a:t>Why use R?</a:t>
            </a:r>
          </a:p>
        </p:txBody>
      </p:sp>
    </p:spTree>
    <p:extLst>
      <p:ext uri="{BB962C8B-B14F-4D97-AF65-F5344CB8AC3E}">
        <p14:creationId xmlns:p14="http://schemas.microsoft.com/office/powerpoint/2010/main" val="72385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pic>
        <p:nvPicPr>
          <p:cNvPr id="4" name="Picture 3" descr="Rconsole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6230376" cy="46727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7200" y="2451100"/>
            <a:ext cx="108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bit ugly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66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pic>
        <p:nvPicPr>
          <p:cNvPr id="4" name="Picture 3" descr="Rconsole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6230376" cy="46727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2776" y="2451100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Console based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Type commands in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 point-and-click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But…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5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pic>
        <p:nvPicPr>
          <p:cNvPr id="5" name="Picture 4" descr="Rconsole.tiff"/>
          <p:cNvPicPr>
            <a:picLocks noChangeAspect="1"/>
          </p:cNvPicPr>
          <p:nvPr/>
        </p:nvPicPr>
        <p:blipFill>
          <a:blip r:embed="rId2" cstate="email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5732"/>
            <a:ext cx="6230111" cy="4672584"/>
          </a:xfrm>
          <a:prstGeom prst="rect">
            <a:avLst/>
          </a:prstGeom>
        </p:spPr>
      </p:pic>
      <p:pic>
        <p:nvPicPr>
          <p:cNvPr id="6" name="Picture 5" descr="Rcommander.tif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46" y="1600200"/>
            <a:ext cx="4410318" cy="4792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7780" y="2546866"/>
            <a:ext cx="21595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R Commander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36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environments to suit many needs</a:t>
            </a:r>
          </a:p>
          <a:p>
            <a:pPr lvl="1"/>
            <a:r>
              <a:rPr lang="en-US" dirty="0" smtClean="0"/>
              <a:t>SPSS-like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Matlab</a:t>
            </a:r>
            <a:r>
              <a:rPr lang="en-US" dirty="0" smtClean="0">
                <a:solidFill>
                  <a:schemeClr val="bg1"/>
                </a:solidFill>
              </a:rPr>
              <a:t>-like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973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</a:t>
            </a:r>
            <a:endParaRPr lang="en-US" dirty="0"/>
          </a:p>
        </p:txBody>
      </p:sp>
      <p:pic>
        <p:nvPicPr>
          <p:cNvPr id="4" name="Picture 3" descr="JGR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857"/>
            <a:ext cx="4127013" cy="5391143"/>
          </a:xfrm>
          <a:prstGeom prst="rect">
            <a:avLst/>
          </a:prstGeom>
        </p:spPr>
      </p:pic>
      <p:pic>
        <p:nvPicPr>
          <p:cNvPr id="5" name="Picture 4" descr="Deducer_Variable.tif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4" y="2754827"/>
            <a:ext cx="4735298" cy="4103173"/>
          </a:xfrm>
          <a:prstGeom prst="rect">
            <a:avLst/>
          </a:prstGeom>
        </p:spPr>
      </p:pic>
      <p:pic>
        <p:nvPicPr>
          <p:cNvPr id="6" name="Picture 5" descr="Deducer_Data.tif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02" y="1305861"/>
            <a:ext cx="4735297" cy="41031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4267" y="215900"/>
            <a:ext cx="24288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>
                <a:solidFill>
                  <a:schemeClr val="bg1"/>
                </a:solidFill>
              </a:rPr>
              <a:t>Deducer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73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environments to suit many needs</a:t>
            </a:r>
          </a:p>
          <a:p>
            <a:pPr lvl="1"/>
            <a:r>
              <a:rPr lang="en-US" dirty="0" smtClean="0"/>
              <a:t>SPSS-like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-like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7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There are environments to suit many needs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SPSS-like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-like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9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Great</a:t>
            </a:r>
            <a:r>
              <a:rPr lang="en-US" dirty="0" smtClean="0"/>
              <a:t>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3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Studio_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9144000" cy="57476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5400" y="3300968"/>
            <a:ext cx="1558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CONSOLE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-25400" y="4013200"/>
            <a:ext cx="4711700" cy="2844800"/>
          </a:xfrm>
          <a:prstGeom prst="frame">
            <a:avLst>
              <a:gd name="adj1" fmla="val 3571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8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Studio_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9144000" cy="5747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13400" y="3351768"/>
            <a:ext cx="291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FILES, PLOTS, HELP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4584700" y="4013200"/>
            <a:ext cx="4711700" cy="2844800"/>
          </a:xfrm>
          <a:prstGeom prst="frame">
            <a:avLst>
              <a:gd name="adj1" fmla="val 3571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7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three topics:</a:t>
            </a:r>
          </a:p>
          <a:p>
            <a:pPr lvl="1"/>
            <a:r>
              <a:rPr lang="en-US" dirty="0" smtClean="0"/>
              <a:t>A bit of background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 is R?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Why use R?</a:t>
            </a:r>
          </a:p>
        </p:txBody>
      </p:sp>
    </p:spTree>
    <p:extLst>
      <p:ext uri="{BB962C8B-B14F-4D97-AF65-F5344CB8AC3E}">
        <p14:creationId xmlns:p14="http://schemas.microsoft.com/office/powerpoint/2010/main" val="345463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Studio_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9144000" cy="5747657"/>
          </a:xfrm>
          <a:prstGeom prst="rect">
            <a:avLst/>
          </a:prstGeom>
        </p:spPr>
      </p:pic>
      <p:pic>
        <p:nvPicPr>
          <p:cNvPr id="4" name="Picture 3" descr="RStudio_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9144000" cy="5747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224972"/>
            <a:ext cx="689163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224972"/>
            <a:ext cx="6891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ENVIRONMENT, VARIABLES, VERSION CONTROL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483100" y="1155700"/>
            <a:ext cx="4711700" cy="2844800"/>
          </a:xfrm>
          <a:prstGeom prst="frame">
            <a:avLst>
              <a:gd name="adj1" fmla="val 3571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7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Studio_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9144000" cy="5747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5400" y="3300968"/>
            <a:ext cx="977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CODE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-25400" y="1168400"/>
            <a:ext cx="4711700" cy="2844800"/>
          </a:xfrm>
          <a:prstGeom prst="frame">
            <a:avLst>
              <a:gd name="adj1" fmla="val 3571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7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Studio_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9144000" cy="5747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6300" y="3173968"/>
            <a:ext cx="209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DATA VIEWER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-25400" y="1168400"/>
            <a:ext cx="4711700" cy="2844800"/>
          </a:xfrm>
          <a:prstGeom prst="frame">
            <a:avLst>
              <a:gd name="adj1" fmla="val 3571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63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many bells &amp; whistles</a:t>
            </a:r>
          </a:p>
          <a:p>
            <a:pPr lvl="1"/>
            <a:r>
              <a:rPr lang="en-US" dirty="0" smtClean="0"/>
              <a:t>Integration with version control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Git</a:t>
            </a:r>
            <a:r>
              <a:rPr lang="en-US" dirty="0" smtClean="0"/>
              <a:t> or SVN</a:t>
            </a:r>
          </a:p>
          <a:p>
            <a:pPr lvl="1"/>
            <a:r>
              <a:rPr lang="en-US" dirty="0" smtClean="0"/>
              <a:t>Package &amp; documentation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0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like a mini R Foundation</a:t>
            </a:r>
          </a:p>
          <a:p>
            <a:pPr lvl="1"/>
            <a:r>
              <a:rPr lang="en-US" dirty="0" smtClean="0"/>
              <a:t>Products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Conferences</a:t>
            </a:r>
          </a:p>
          <a:p>
            <a:pPr lvl="1"/>
            <a:r>
              <a:rPr lang="en-US" dirty="0" smtClean="0"/>
              <a:t>Learning, training, and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4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Studio_Sit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8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RStudio_Site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1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Proponents and supporters of </a:t>
            </a:r>
            <a:r>
              <a:rPr lang="en-US" i="1" dirty="0" err="1" smtClean="0"/>
              <a:t>reproduciblity</a:t>
            </a:r>
            <a:endParaRPr lang="en-US" i="1" dirty="0" smtClean="0"/>
          </a:p>
          <a:p>
            <a:r>
              <a:rPr lang="en-US" dirty="0" smtClean="0"/>
              <a:t>R Markdown:</a:t>
            </a:r>
          </a:p>
          <a:p>
            <a:pPr lvl="1"/>
            <a:r>
              <a:rPr lang="en-US" dirty="0" smtClean="0"/>
              <a:t>“Save and execute code</a:t>
            </a:r>
          </a:p>
          <a:p>
            <a:pPr lvl="1"/>
            <a:r>
              <a:rPr lang="en-US" dirty="0" smtClean="0"/>
              <a:t>Generate high quality reports that can be shared”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1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R: The language</a:t>
            </a:r>
          </a:p>
          <a:p>
            <a:pPr lvl="1"/>
            <a:r>
              <a:rPr lang="en-US" dirty="0" smtClean="0"/>
              <a:t>We’ll go fast here!</a:t>
            </a:r>
          </a:p>
        </p:txBody>
      </p:sp>
    </p:spTree>
    <p:extLst>
      <p:ext uri="{BB962C8B-B14F-4D97-AF65-F5344CB8AC3E}">
        <p14:creationId xmlns:p14="http://schemas.microsoft.com/office/powerpoint/2010/main" val="378746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R: The language</a:t>
            </a:r>
          </a:p>
          <a:p>
            <a:pPr lvl="1"/>
            <a:r>
              <a:rPr lang="en-US" dirty="0" smtClean="0"/>
              <a:t>We’re going to dive in soon anyways!</a:t>
            </a:r>
          </a:p>
        </p:txBody>
      </p:sp>
    </p:spTree>
    <p:extLst>
      <p:ext uri="{BB962C8B-B14F-4D97-AF65-F5344CB8AC3E}">
        <p14:creationId xmlns:p14="http://schemas.microsoft.com/office/powerpoint/2010/main" val="135693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Created in 1992 by Gentleman &amp; </a:t>
            </a:r>
            <a:r>
              <a:rPr lang="en-US" dirty="0" err="1" smtClean="0"/>
              <a:t>Ihaka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“[we] considered </a:t>
            </a:r>
            <a:r>
              <a:rPr lang="en-US" dirty="0"/>
              <a:t>the problem of obtaining decent statistical software for our undergraduate Macintosh lab. After considering the options, we decided that the most satisfactory alternative was to write our own</a:t>
            </a:r>
            <a:r>
              <a:rPr lang="en-US" dirty="0" smtClean="0"/>
              <a:t>. </a:t>
            </a:r>
            <a:r>
              <a:rPr lang="en-US" dirty="0"/>
              <a:t>[…] Finally we added some syntactic sugar to make it look somewhat like S. We call the result “R”.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See </a:t>
            </a:r>
            <a:r>
              <a:rPr lang="en-US" dirty="0"/>
              <a:t>also </a:t>
            </a:r>
            <a:r>
              <a:rPr lang="en-US" dirty="0" err="1"/>
              <a:t>Ihaka</a:t>
            </a:r>
            <a:r>
              <a:rPr lang="en-US" dirty="0"/>
              <a:t>, R. (1998). R: Past and future history. Computing Science and Statistics, 392-396.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76800" y="6300400"/>
            <a:ext cx="4378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http://</a:t>
            </a:r>
            <a:r>
              <a:rPr lang="en-US" sz="1200" dirty="0" err="1">
                <a:solidFill>
                  <a:srgbClr val="008000"/>
                </a:solidFill>
              </a:rPr>
              <a:t>adolfoalvarez.cl</a:t>
            </a:r>
            <a:r>
              <a:rPr lang="en-US" sz="1200" dirty="0">
                <a:solidFill>
                  <a:srgbClr val="008000"/>
                </a:solidFill>
              </a:rPr>
              <a:t>/the-free-open-and-proprietary-flavors-of-r/</a:t>
            </a:r>
          </a:p>
        </p:txBody>
      </p:sp>
    </p:spTree>
    <p:extLst>
      <p:ext uri="{BB962C8B-B14F-4D97-AF65-F5344CB8AC3E}">
        <p14:creationId xmlns:p14="http://schemas.microsoft.com/office/powerpoint/2010/main" val="350665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R: The language</a:t>
            </a:r>
          </a:p>
          <a:p>
            <a:pPr lvl="1"/>
            <a:r>
              <a:rPr lang="en-US" dirty="0" smtClean="0"/>
              <a:t>Based on S</a:t>
            </a:r>
          </a:p>
        </p:txBody>
      </p:sp>
    </p:spTree>
    <p:extLst>
      <p:ext uri="{BB962C8B-B14F-4D97-AF65-F5344CB8AC3E}">
        <p14:creationId xmlns:p14="http://schemas.microsoft.com/office/powerpoint/2010/main" val="331242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nerds: </a:t>
            </a:r>
          </a:p>
          <a:p>
            <a:pPr lvl="1"/>
            <a:r>
              <a:rPr lang="en-US" dirty="0" smtClean="0"/>
              <a:t>A “functional” language</a:t>
            </a:r>
          </a:p>
          <a:p>
            <a:r>
              <a:rPr lang="en-US" dirty="0" smtClean="0"/>
              <a:t>For the rest of us:</a:t>
            </a:r>
          </a:p>
          <a:p>
            <a:pPr lvl="1"/>
            <a:r>
              <a:rPr lang="en-US" dirty="0" smtClean="0"/>
              <a:t>A language designed to speak 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first: a bit tricky to get used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9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know </a:t>
            </a:r>
            <a:r>
              <a:rPr lang="en-US" dirty="0" err="1" smtClean="0"/>
              <a:t>Matlab</a:t>
            </a:r>
            <a:r>
              <a:rPr lang="en-US" dirty="0"/>
              <a:t> </a:t>
            </a:r>
            <a:r>
              <a:rPr lang="en-US" dirty="0" smtClean="0"/>
              <a:t>or S</a:t>
            </a:r>
          </a:p>
          <a:p>
            <a:pPr lvl="1"/>
            <a:r>
              <a:rPr lang="en-US" dirty="0" smtClean="0"/>
              <a:t>Not so bad</a:t>
            </a:r>
          </a:p>
          <a:p>
            <a:r>
              <a:rPr lang="en-US" dirty="0" smtClean="0"/>
              <a:t>If you don’t</a:t>
            </a:r>
          </a:p>
          <a:p>
            <a:pPr lvl="1"/>
            <a:r>
              <a:rPr lang="en-US" dirty="0" smtClean="0"/>
              <a:t>An intimidating and steep learning curve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Universal agreement: Worth it.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22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pic>
        <p:nvPicPr>
          <p:cNvPr id="4" name="Picture 3" descr="Community_P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383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9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R question is not unique!</a:t>
            </a:r>
            <a:endParaRPr lang="en-US" dirty="0"/>
          </a:p>
        </p:txBody>
      </p:sp>
      <p:pic>
        <p:nvPicPr>
          <p:cNvPr id="4" name="Picture 3" descr="Community_P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383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If you know </a:t>
            </a:r>
            <a:r>
              <a:rPr lang="en-US" dirty="0" err="1" smtClean="0">
                <a:solidFill>
                  <a:srgbClr val="BFBFBF"/>
                </a:solidFill>
              </a:rPr>
              <a:t>Matlab</a:t>
            </a:r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smtClean="0">
                <a:solidFill>
                  <a:srgbClr val="BFBFBF"/>
                </a:solidFill>
              </a:rPr>
              <a:t>or 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Not so bad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If you don’t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An intimidating and steep learning curve</a:t>
            </a:r>
          </a:p>
          <a:p>
            <a:r>
              <a:rPr lang="en-US" dirty="0" smtClean="0"/>
              <a:t>Universal agreement: Worth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5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Worth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900" dirty="0" smtClean="0"/>
              <a:t>“[…] ephemeral. […], </a:t>
            </a:r>
            <a:r>
              <a:rPr lang="en-US" sz="1900" dirty="0"/>
              <a:t>we tend to run one prescribed procedure for each type of analysis. </a:t>
            </a:r>
            <a:r>
              <a:rPr lang="en-US" sz="1900" dirty="0" smtClean="0"/>
              <a:t>[…] We </a:t>
            </a:r>
            <a:r>
              <a:rPr lang="en-US" sz="1900" dirty="0"/>
              <a:t>can carefully set up the run with all the parameters and options that we need. </a:t>
            </a:r>
            <a:r>
              <a:rPr lang="en-US" sz="1900" dirty="0" smtClean="0"/>
              <a:t>[then] We </a:t>
            </a:r>
            <a:r>
              <a:rPr lang="en-US" sz="1900" dirty="0"/>
              <a:t>then sift through this output pulling out what we need and discarding the rest</a:t>
            </a:r>
            <a:r>
              <a:rPr lang="en-US" sz="1900" dirty="0" smtClean="0"/>
              <a:t>.”</a:t>
            </a:r>
          </a:p>
          <a:p>
            <a:r>
              <a:rPr lang="en-US" sz="1900" dirty="0"/>
              <a:t>“R is different</a:t>
            </a:r>
            <a:r>
              <a:rPr lang="en-US" sz="1900" dirty="0" smtClean="0"/>
              <a:t>. […] </a:t>
            </a:r>
            <a:r>
              <a:rPr lang="en-US" sz="1900" dirty="0"/>
              <a:t>the process is highly interactive. You run a command (say fit a model), take the results and process it through another command (say a set of diagnostic plots), take those results and process it through another command (say cross-validation), etc. It is not an easy mental shift for many of us to </a:t>
            </a:r>
            <a:r>
              <a:rPr lang="en-US" sz="1900" dirty="0" smtClean="0"/>
              <a:t>make. […]” </a:t>
            </a:r>
          </a:p>
          <a:p>
            <a:r>
              <a:rPr lang="en-US" sz="1900" dirty="0" smtClean="0"/>
              <a:t>“In </a:t>
            </a:r>
            <a:r>
              <a:rPr lang="en-US" sz="1900" dirty="0"/>
              <a:t>that in the end, however, I believe that you will feel much more intimately in touch with your data and in control of your work.”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531" y="6292713"/>
            <a:ext cx="366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http://</a:t>
            </a:r>
            <a:r>
              <a:rPr lang="en-US" sz="1200" dirty="0" err="1">
                <a:solidFill>
                  <a:srgbClr val="008000"/>
                </a:solidFill>
              </a:rPr>
              <a:t>www.statmethods.net</a:t>
            </a:r>
            <a:r>
              <a:rPr lang="en-US" sz="1200" dirty="0">
                <a:solidFill>
                  <a:srgbClr val="008000"/>
                </a:solidFill>
              </a:rPr>
              <a:t>/about/</a:t>
            </a:r>
            <a:r>
              <a:rPr lang="en-US" sz="1200" dirty="0" err="1">
                <a:solidFill>
                  <a:srgbClr val="008000"/>
                </a:solidFill>
              </a:rPr>
              <a:t>learningcurve.html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5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more than a tool</a:t>
            </a:r>
          </a:p>
          <a:p>
            <a:r>
              <a:rPr lang="en-US" dirty="0" smtClean="0"/>
              <a:t>It’s a community</a:t>
            </a:r>
          </a:p>
          <a:p>
            <a:pPr lvl="1"/>
            <a:r>
              <a:rPr lang="en-US" dirty="0" smtClean="0"/>
              <a:t>Actually: Many communities!</a:t>
            </a:r>
          </a:p>
        </p:txBody>
      </p:sp>
    </p:spTree>
    <p:extLst>
      <p:ext uri="{BB962C8B-B14F-4D97-AF65-F5344CB8AC3E}">
        <p14:creationId xmlns:p14="http://schemas.microsoft.com/office/powerpoint/2010/main" val="58407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types:</a:t>
            </a:r>
          </a:p>
          <a:p>
            <a:pPr lvl="1"/>
            <a:r>
              <a:rPr lang="en-US" dirty="0" smtClean="0"/>
              <a:t>Help &amp; resources</a:t>
            </a:r>
          </a:p>
          <a:p>
            <a:pPr lvl="1"/>
            <a:r>
              <a:rPr lang="en-US" dirty="0" smtClean="0"/>
              <a:t>Package development &amp; distribution</a:t>
            </a:r>
          </a:p>
          <a:p>
            <a:r>
              <a:rPr lang="en-US" dirty="0" smtClean="0"/>
              <a:t>Sometimes one and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7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 comes from S</a:t>
            </a:r>
          </a:p>
          <a:p>
            <a:pPr lvl="1"/>
            <a:r>
              <a:rPr lang="en-US" dirty="0" smtClean="0"/>
              <a:t>S now commercialized as S+</a:t>
            </a:r>
          </a:p>
          <a:p>
            <a:pPr lvl="1"/>
            <a:r>
              <a:rPr lang="en-US" dirty="0" smtClean="0"/>
              <a:t>R also commercialized (we’ll get to that)</a:t>
            </a:r>
          </a:p>
          <a:p>
            <a:r>
              <a:rPr lang="en-US" dirty="0"/>
              <a:t>R Foundation:</a:t>
            </a:r>
          </a:p>
          <a:p>
            <a:pPr lvl="1"/>
            <a:r>
              <a:rPr lang="en-US" dirty="0"/>
              <a:t>Not-for-</a:t>
            </a:r>
            <a:r>
              <a:rPr lang="en-US" dirty="0" smtClean="0"/>
              <a:t>profit, guide R’s future</a:t>
            </a:r>
            <a:endParaRPr lang="en-US" dirty="0"/>
          </a:p>
          <a:p>
            <a:pPr lvl="1"/>
            <a:r>
              <a:rPr lang="en-US" dirty="0"/>
              <a:t>Supports R projects, conferences, community, and </a:t>
            </a:r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journal: https://</a:t>
            </a:r>
            <a:r>
              <a:rPr lang="en-US" dirty="0" err="1"/>
              <a:t>journal.r-project.org</a:t>
            </a:r>
            <a:r>
              <a:rPr lang="en-US" dirty="0"/>
              <a:t>/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34100" y="6311900"/>
            <a:ext cx="2562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https://</a:t>
            </a:r>
            <a:r>
              <a:rPr lang="en-US" sz="1200" dirty="0" err="1">
                <a:solidFill>
                  <a:srgbClr val="008000"/>
                </a:solidFill>
              </a:rPr>
              <a:t>www.r-project.org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 err="1">
                <a:solidFill>
                  <a:srgbClr val="008000"/>
                </a:solidFill>
              </a:rPr>
              <a:t>about.html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4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Two types:</a:t>
            </a:r>
          </a:p>
          <a:p>
            <a:pPr lvl="1"/>
            <a:r>
              <a:rPr lang="en-US" dirty="0" smtClean="0"/>
              <a:t>Help &amp; resources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Package development &amp; distribution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Sometimes one and the same</a:t>
            </a:r>
            <a:endParaRPr lang="en-US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9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R: 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first</a:t>
            </a:r>
            <a:r>
              <a:rPr lang="en-US" dirty="0"/>
              <a:t>: http://www.statmethods.net</a:t>
            </a:r>
            <a:r>
              <a:rPr lang="en-US" dirty="0" smtClean="0"/>
              <a:t>/</a:t>
            </a:r>
          </a:p>
          <a:p>
            <a:r>
              <a:rPr lang="en-US" dirty="0" smtClean="0"/>
              <a:t>Online forums (SE, CV, r-lists)</a:t>
            </a:r>
          </a:p>
          <a:p>
            <a:r>
              <a:rPr lang="en-US" dirty="0" smtClean="0"/>
              <a:t>Find experts (e.g., next speaker!)</a:t>
            </a:r>
          </a:p>
          <a:p>
            <a:pPr lvl="1"/>
            <a:r>
              <a:rPr lang="en-US" dirty="0"/>
              <a:t>http://www.personality-project.org/r/</a:t>
            </a:r>
            <a:r>
              <a:rPr lang="en-US" dirty="0" smtClean="0"/>
              <a:t>r.guide.html</a:t>
            </a:r>
          </a:p>
          <a:p>
            <a:pPr lvl="1"/>
            <a:r>
              <a:rPr lang="en-US" dirty="0" smtClean="0"/>
              <a:t>They’re all around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8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R: 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your library have </a:t>
            </a:r>
            <a:r>
              <a:rPr lang="en-US" dirty="0" err="1"/>
              <a:t>SpringerLink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You can get all of their R books:</a:t>
            </a:r>
          </a:p>
          <a:p>
            <a:pPr lvl="2"/>
            <a:r>
              <a:rPr lang="en-US" dirty="0" smtClean="0"/>
              <a:t>For free (in PDF)</a:t>
            </a:r>
          </a:p>
          <a:p>
            <a:pPr lvl="2"/>
            <a:r>
              <a:rPr lang="en-US" dirty="0" smtClean="0"/>
              <a:t>For minimal cost (printed and sent to you)</a:t>
            </a:r>
            <a:endParaRPr lang="en-US" dirty="0"/>
          </a:p>
          <a:p>
            <a:r>
              <a:rPr lang="en-US" dirty="0"/>
              <a:t>“Vignettes”</a:t>
            </a:r>
          </a:p>
          <a:p>
            <a:pPr lvl="1"/>
            <a:r>
              <a:rPr lang="en-US" dirty="0" smtClean="0"/>
              <a:t>How</a:t>
            </a:r>
            <a:r>
              <a:rPr lang="en-US" dirty="0"/>
              <a:t>-</a:t>
            </a:r>
            <a:r>
              <a:rPr lang="en-US" dirty="0" err="1"/>
              <a:t>tos</a:t>
            </a:r>
            <a:r>
              <a:rPr lang="en-US" dirty="0"/>
              <a:t> on CRAN for </a:t>
            </a:r>
            <a:r>
              <a:rPr lang="en-US" dirty="0" smtClean="0"/>
              <a:t>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92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R: 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your library have </a:t>
            </a:r>
            <a:r>
              <a:rPr lang="en-US" dirty="0" err="1"/>
              <a:t>SpringerLink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You can get all of their R books:</a:t>
            </a:r>
          </a:p>
          <a:p>
            <a:pPr lvl="2"/>
            <a:r>
              <a:rPr lang="en-US" dirty="0" smtClean="0"/>
              <a:t>For free (in PDF)</a:t>
            </a:r>
          </a:p>
          <a:p>
            <a:pPr lvl="2"/>
            <a:r>
              <a:rPr lang="en-US" dirty="0" smtClean="0"/>
              <a:t>For minimal cost (printed and sent to you)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Vignettes</a:t>
            </a:r>
            <a:r>
              <a:rPr lang="en-US" dirty="0"/>
              <a:t>”</a:t>
            </a:r>
          </a:p>
          <a:p>
            <a:pPr lvl="1"/>
            <a:r>
              <a:rPr lang="en-US" dirty="0" smtClean="0"/>
              <a:t>How</a:t>
            </a:r>
            <a:r>
              <a:rPr lang="en-US" dirty="0"/>
              <a:t>-</a:t>
            </a:r>
            <a:r>
              <a:rPr lang="en-US" dirty="0" err="1"/>
              <a:t>tos</a:t>
            </a:r>
            <a:r>
              <a:rPr lang="en-US" dirty="0"/>
              <a:t> on CRAN for </a:t>
            </a:r>
            <a:r>
              <a:rPr lang="en-US" dirty="0" smtClean="0"/>
              <a:t>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7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Step-by-step instruction guides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57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gnett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2"/>
            <a:ext cx="9144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8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Vignette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88900"/>
            <a:ext cx="66675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Two types: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Help &amp; resources</a:t>
            </a:r>
          </a:p>
          <a:p>
            <a:pPr lvl="1"/>
            <a:r>
              <a:rPr lang="en-US" dirty="0" smtClean="0"/>
              <a:t>Package development &amp; distribution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Sometimes one and the same</a:t>
            </a:r>
            <a:endParaRPr lang="en-US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4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Bundles of code </a:t>
            </a:r>
          </a:p>
          <a:p>
            <a:pPr lvl="1"/>
            <a:r>
              <a:rPr lang="en-US" dirty="0" smtClean="0"/>
              <a:t>Made by someone (or many people)</a:t>
            </a:r>
          </a:p>
          <a:p>
            <a:pPr lvl="1"/>
            <a:r>
              <a:rPr lang="en-US" dirty="0" smtClean="0"/>
              <a:t>For everyone to use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If you can think of a stats problem: it has </a:t>
            </a:r>
            <a:r>
              <a:rPr lang="en-US" i="1" dirty="0" smtClean="0">
                <a:solidFill>
                  <a:schemeClr val="bg1"/>
                </a:solidFill>
              </a:rPr>
              <a:t>at least</a:t>
            </a:r>
            <a:r>
              <a:rPr lang="en-US" dirty="0" smtClean="0">
                <a:solidFill>
                  <a:schemeClr val="bg1"/>
                </a:solidFill>
              </a:rPr>
              <a:t> one package on 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7638" y="633850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http://r-</a:t>
            </a:r>
            <a:r>
              <a:rPr lang="en-US" sz="1200" dirty="0" err="1">
                <a:solidFill>
                  <a:srgbClr val="008000"/>
                </a:solidFill>
              </a:rPr>
              <a:t>pkgs.had.co.nz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0552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“Packages are the fundamental units of reproducible R code. They include reusable R functions, the documentation that describes how to use them, and sample data</a:t>
            </a:r>
            <a:r>
              <a:rPr lang="en-US" dirty="0" smtClean="0"/>
              <a:t>.” – Hadley Wickham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57638" y="633850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http://r-</a:t>
            </a:r>
            <a:r>
              <a:rPr lang="en-US" sz="1200" dirty="0" err="1">
                <a:solidFill>
                  <a:srgbClr val="008000"/>
                </a:solidFill>
              </a:rPr>
              <a:t>pkgs.had.co.nz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396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 comes from S</a:t>
            </a:r>
          </a:p>
          <a:p>
            <a:pPr lvl="1"/>
            <a:r>
              <a:rPr lang="en-US" dirty="0" smtClean="0"/>
              <a:t>S now commercialized as S+</a:t>
            </a:r>
          </a:p>
          <a:p>
            <a:pPr lvl="1"/>
            <a:r>
              <a:rPr lang="en-US" dirty="0" smtClean="0"/>
              <a:t>R also commercialized (we’ll get to that)</a:t>
            </a:r>
          </a:p>
          <a:p>
            <a:r>
              <a:rPr lang="en-US" dirty="0"/>
              <a:t>R Foundation:</a:t>
            </a:r>
          </a:p>
          <a:p>
            <a:pPr lvl="1"/>
            <a:r>
              <a:rPr lang="en-US" dirty="0"/>
              <a:t>Not-for-</a:t>
            </a:r>
            <a:r>
              <a:rPr lang="en-US" dirty="0" smtClean="0"/>
              <a:t>profit, guide R’s future</a:t>
            </a:r>
            <a:endParaRPr lang="en-US" dirty="0"/>
          </a:p>
          <a:p>
            <a:pPr lvl="1"/>
            <a:r>
              <a:rPr lang="en-US" dirty="0"/>
              <a:t>Supports R projects, conferences, </a:t>
            </a:r>
            <a:r>
              <a:rPr lang="en-US" dirty="0">
                <a:solidFill>
                  <a:srgbClr val="FF0000"/>
                </a:solidFill>
              </a:rPr>
              <a:t>community</a:t>
            </a:r>
            <a:r>
              <a:rPr lang="en-US" dirty="0"/>
              <a:t>, and </a:t>
            </a:r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a journal: https://</a:t>
            </a:r>
            <a:r>
              <a:rPr lang="en-US" dirty="0" err="1"/>
              <a:t>journal.r-project.org</a:t>
            </a:r>
            <a:r>
              <a:rPr lang="en-US" dirty="0"/>
              <a:t>/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34100" y="6311900"/>
            <a:ext cx="2562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https://</a:t>
            </a:r>
            <a:r>
              <a:rPr lang="en-US" sz="1200" dirty="0" err="1">
                <a:solidFill>
                  <a:srgbClr val="008000"/>
                </a:solidFill>
              </a:rPr>
              <a:t>www.r-project.org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 err="1">
                <a:solidFill>
                  <a:srgbClr val="008000"/>
                </a:solidFill>
              </a:rPr>
              <a:t>about.html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5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Bundles of code </a:t>
            </a:r>
          </a:p>
          <a:p>
            <a:pPr lvl="1"/>
            <a:r>
              <a:rPr lang="en-US" dirty="0" smtClean="0"/>
              <a:t>Made by someone (or many people)</a:t>
            </a:r>
          </a:p>
          <a:p>
            <a:pPr lvl="1"/>
            <a:r>
              <a:rPr lang="en-US" dirty="0" smtClean="0"/>
              <a:t>For everyone to use</a:t>
            </a:r>
          </a:p>
          <a:p>
            <a:r>
              <a:rPr lang="en-US" dirty="0" smtClean="0"/>
              <a:t>If you can think of a stats problem: it has </a:t>
            </a:r>
            <a:r>
              <a:rPr lang="en-US" i="1" dirty="0" smtClean="0"/>
              <a:t>at least</a:t>
            </a:r>
            <a:r>
              <a:rPr lang="en-US" dirty="0" smtClean="0"/>
              <a:t> one package on 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7638" y="633850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http://r-</a:t>
            </a:r>
            <a:r>
              <a:rPr lang="en-US" sz="1200" dirty="0" err="1">
                <a:solidFill>
                  <a:srgbClr val="008000"/>
                </a:solidFill>
              </a:rPr>
              <a:t>pkgs.had.co.nz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4980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CRAN </a:t>
            </a:r>
            <a:r>
              <a:rPr lang="en-US" dirty="0"/>
              <a:t>(https://</a:t>
            </a:r>
            <a:r>
              <a:rPr lang="en-US" dirty="0" err="1"/>
              <a:t>cran.r-project.org</a:t>
            </a:r>
            <a:r>
              <a:rPr lang="en-US" dirty="0" smtClean="0"/>
              <a:t>/)</a:t>
            </a:r>
            <a:endParaRPr lang="en-US" dirty="0"/>
          </a:p>
          <a:p>
            <a:pPr lvl="1"/>
            <a:r>
              <a:rPr lang="en-US" dirty="0" smtClean="0"/>
              <a:t>Primary place to get packages</a:t>
            </a:r>
          </a:p>
          <a:p>
            <a:r>
              <a:rPr lang="en-US" dirty="0" smtClean="0"/>
              <a:t>But many others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R-forge</a:t>
            </a:r>
          </a:p>
          <a:p>
            <a:r>
              <a:rPr lang="en-US" dirty="0" smtClean="0"/>
              <a:t>Even specialized</a:t>
            </a:r>
          </a:p>
          <a:p>
            <a:pPr lvl="1"/>
            <a:r>
              <a:rPr lang="en-US" dirty="0" err="1" smtClean="0"/>
              <a:t>BioConductor</a:t>
            </a:r>
            <a:r>
              <a:rPr lang="en-US" dirty="0" smtClean="0"/>
              <a:t> (Bioinformatics/Biostatistics)</a:t>
            </a:r>
          </a:p>
          <a:p>
            <a:pPr lvl="1"/>
            <a:r>
              <a:rPr lang="en-US" dirty="0" err="1" smtClean="0"/>
              <a:t>NeuroConductor</a:t>
            </a:r>
            <a:r>
              <a:rPr lang="en-US" dirty="0" smtClean="0"/>
              <a:t> (mostly neuroimaging)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6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CRAN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://cran.r-project.org/web/packages</a:t>
            </a:r>
            <a:r>
              <a:rPr lang="en-US" dirty="0" smtClean="0"/>
              <a:t>/</a:t>
            </a:r>
          </a:p>
          <a:p>
            <a:r>
              <a:rPr lang="en-US" dirty="0" smtClean="0"/>
              <a:t>It’s </a:t>
            </a:r>
            <a:r>
              <a:rPr lang="en-US" dirty="0" err="1" smtClean="0"/>
              <a:t>Crantastic</a:t>
            </a:r>
            <a:r>
              <a:rPr lang="en-US" dirty="0" smtClean="0"/>
              <a:t>!</a:t>
            </a:r>
          </a:p>
          <a:p>
            <a:pPr lvl="1"/>
            <a:r>
              <a:rPr lang="en-US" dirty="0"/>
              <a:t>http://www.crantastic.org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RPACKAGES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www.rpackages.io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952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packages?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CRAN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://cran.r-project.org/web/packages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Crantastic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http://www.crantastic.org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  <a:p>
            <a:r>
              <a:rPr lang="en-US" dirty="0" smtClean="0"/>
              <a:t>RPACKAGES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www.rpackages.io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7833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and Ranks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 of &gt;10k packages</a:t>
            </a:r>
          </a:p>
        </p:txBody>
      </p:sp>
    </p:spTree>
    <p:extLst>
      <p:ext uri="{BB962C8B-B14F-4D97-AF65-F5344CB8AC3E}">
        <p14:creationId xmlns:p14="http://schemas.microsoft.com/office/powerpoint/2010/main" val="75022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sych vs. </a:t>
            </a:r>
            <a:r>
              <a:rPr lang="en-US" dirty="0" err="1" smtClean="0"/>
              <a:t>ExPosition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3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sych vs. </a:t>
            </a:r>
            <a:r>
              <a:rPr lang="en-US" dirty="0" err="1" smtClean="0"/>
              <a:t>ExPosition</a:t>
            </a:r>
            <a:endParaRPr lang="en-US" dirty="0"/>
          </a:p>
        </p:txBody>
      </p:sp>
      <p:pic>
        <p:nvPicPr>
          <p:cNvPr id="4" name="Picture 3" descr="psych_rank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9144000" cy="39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sych vs. </a:t>
            </a:r>
            <a:r>
              <a:rPr lang="en-US" dirty="0" err="1" smtClean="0"/>
              <a:t>ExPosition</a:t>
            </a:r>
            <a:endParaRPr lang="en-US" dirty="0"/>
          </a:p>
        </p:txBody>
      </p:sp>
      <p:pic>
        <p:nvPicPr>
          <p:cNvPr id="3" name="Picture 2" descr="ExPo_Rank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423"/>
            <a:ext cx="9144000" cy="24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7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three topics: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 bit of background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 is R?</a:t>
            </a:r>
          </a:p>
          <a:p>
            <a:pPr lvl="1"/>
            <a:r>
              <a:rPr lang="en-US" dirty="0" smtClean="0"/>
              <a:t>Why use R?</a:t>
            </a:r>
          </a:p>
        </p:txBody>
      </p:sp>
    </p:spTree>
    <p:extLst>
      <p:ext uri="{BB962C8B-B14F-4D97-AF65-F5344CB8AC3E}">
        <p14:creationId xmlns:p14="http://schemas.microsoft.com/office/powerpoint/2010/main" val="3637925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Extremely well supported</a:t>
            </a:r>
          </a:p>
          <a:p>
            <a:pPr lvl="1"/>
            <a:r>
              <a:rPr lang="en-US" dirty="0" smtClean="0"/>
              <a:t>Very popular</a:t>
            </a:r>
          </a:p>
          <a:p>
            <a:pPr lvl="1"/>
            <a:r>
              <a:rPr lang="en-US" dirty="0" smtClean="0"/>
              <a:t>Organic community</a:t>
            </a:r>
          </a:p>
          <a:p>
            <a:r>
              <a:rPr lang="en-US" dirty="0" smtClean="0"/>
              <a:t>Free &amp; flexible</a:t>
            </a:r>
          </a:p>
          <a:p>
            <a:r>
              <a:rPr lang="en-US" dirty="0" smtClean="0"/>
              <a:t>But if you’re not convinced yet…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7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 Core Team:</a:t>
            </a:r>
          </a:p>
          <a:p>
            <a:pPr lvl="1"/>
            <a:r>
              <a:rPr lang="en-US" dirty="0"/>
              <a:t>International collaboration</a:t>
            </a:r>
          </a:p>
          <a:p>
            <a:pPr lvl="1"/>
            <a:r>
              <a:rPr lang="en-US" dirty="0"/>
              <a:t>Develop, distribute, and </a:t>
            </a:r>
            <a:r>
              <a:rPr lang="en-US" dirty="0" smtClean="0"/>
              <a:t>maintain</a:t>
            </a:r>
          </a:p>
          <a:p>
            <a:r>
              <a:rPr lang="en-US" dirty="0" smtClean="0"/>
              <a:t>Great thing:</a:t>
            </a:r>
          </a:p>
          <a:p>
            <a:pPr lvl="1"/>
            <a:r>
              <a:rPr lang="en-US" dirty="0" smtClean="0"/>
              <a:t>Written by statisticians for statisticians</a:t>
            </a:r>
          </a:p>
          <a:p>
            <a:r>
              <a:rPr lang="en-US" dirty="0" smtClean="0"/>
              <a:t>Not always a great thing:</a:t>
            </a:r>
          </a:p>
          <a:p>
            <a:pPr lvl="1"/>
            <a:r>
              <a:rPr lang="en-US" dirty="0" smtClean="0"/>
              <a:t>Written </a:t>
            </a:r>
            <a:r>
              <a:rPr lang="en-US" dirty="0"/>
              <a:t>by statisticians for </a:t>
            </a:r>
            <a:r>
              <a:rPr lang="en-US" dirty="0" smtClean="0"/>
              <a:t>statisticians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E.g., experimental design &amp; Type 1 vs. Type 3 sums of squares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0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graphics</a:t>
            </a:r>
          </a:p>
          <a:p>
            <a:pPr lvl="1"/>
            <a:r>
              <a:rPr lang="en-US" dirty="0" smtClean="0"/>
              <a:t>Arguably the best graphics utilities for stats &amp; programming environments</a:t>
            </a:r>
          </a:p>
          <a:p>
            <a:pPr lvl="1"/>
            <a:r>
              <a:rPr lang="en-US" dirty="0" smtClean="0"/>
              <a:t>Built into base R</a:t>
            </a:r>
          </a:p>
          <a:p>
            <a:pPr lvl="1"/>
            <a:r>
              <a:rPr lang="en-US" dirty="0" smtClean="0"/>
              <a:t>As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8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R: </a:t>
            </a:r>
            <a:r>
              <a:rPr lang="en-US" dirty="0" err="1" smtClean="0">
                <a:latin typeface="Courier"/>
                <a:cs typeface="Courier"/>
              </a:rPr>
              <a:t>interaction.plot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  <a:p>
            <a:pPr lvl="1"/>
            <a:r>
              <a:rPr lang="en-US" dirty="0" smtClean="0">
                <a:latin typeface="Corbel"/>
                <a:cs typeface="Corbel"/>
              </a:rPr>
              <a:t>ANOVA-based visualizer</a:t>
            </a:r>
          </a:p>
        </p:txBody>
      </p:sp>
    </p:spTree>
    <p:extLst>
      <p:ext uri="{BB962C8B-B14F-4D97-AF65-F5344CB8AC3E}">
        <p14:creationId xmlns:p14="http://schemas.microsoft.com/office/powerpoint/2010/main" val="189659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P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2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3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ggplot2: grammar of graphics</a:t>
            </a:r>
          </a:p>
          <a:p>
            <a:r>
              <a:rPr lang="en-US" dirty="0" smtClean="0"/>
              <a:t>Massively popular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43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gplot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024"/>
            <a:ext cx="9144000" cy="39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9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81" y="0"/>
            <a:ext cx="4577456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544" y="2286000"/>
            <a:ext cx="457745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4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ig6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21" y="0"/>
            <a:ext cx="7832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21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Graph Gallery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err="1">
                <a:solidFill>
                  <a:schemeClr val="bg1"/>
                </a:solidFill>
              </a:rPr>
              <a:t>Rtist</a:t>
            </a:r>
            <a:r>
              <a:rPr lang="en-US" dirty="0">
                <a:solidFill>
                  <a:schemeClr val="bg1"/>
                </a:solidFill>
              </a:rPr>
              <a:t>: Gaston </a:t>
            </a:r>
            <a:r>
              <a:rPr lang="en-US" dirty="0" smtClean="0">
                <a:solidFill>
                  <a:schemeClr val="bg1"/>
                </a:solidFill>
              </a:rPr>
              <a:t>Sanchez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gastonsanchez.com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Rtist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6891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graphsE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888"/>
            <a:ext cx="9144000" cy="564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 Core Team:</a:t>
            </a:r>
          </a:p>
          <a:p>
            <a:pPr lvl="1"/>
            <a:r>
              <a:rPr lang="en-US" dirty="0"/>
              <a:t>International collaboration</a:t>
            </a:r>
          </a:p>
          <a:p>
            <a:pPr lvl="1"/>
            <a:r>
              <a:rPr lang="en-US" dirty="0"/>
              <a:t>Develop, distribute, and </a:t>
            </a:r>
            <a:r>
              <a:rPr lang="en-US" dirty="0" smtClean="0"/>
              <a:t>maintain</a:t>
            </a:r>
          </a:p>
          <a:p>
            <a:r>
              <a:rPr lang="en-US" dirty="0" smtClean="0"/>
              <a:t>Great thing:</a:t>
            </a:r>
          </a:p>
          <a:p>
            <a:pPr lvl="1"/>
            <a:r>
              <a:rPr lang="en-US" dirty="0" smtClean="0"/>
              <a:t>Written by statisticians for statisticians</a:t>
            </a:r>
          </a:p>
          <a:p>
            <a:r>
              <a:rPr lang="en-US" dirty="0" smtClean="0"/>
              <a:t>Not always a great thing:</a:t>
            </a:r>
          </a:p>
          <a:p>
            <a:pPr lvl="1"/>
            <a:r>
              <a:rPr lang="en-US" dirty="0" smtClean="0"/>
              <a:t>Written </a:t>
            </a:r>
            <a:r>
              <a:rPr lang="en-US" dirty="0"/>
              <a:t>by statisticians for </a:t>
            </a:r>
            <a:r>
              <a:rPr lang="en-US" dirty="0" smtClean="0"/>
              <a:t>statisticians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E.g., experimental design &amp; Type 1 vs. Type 3 sums of squares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80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Graph Gallery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err="1"/>
              <a:t>Rtist</a:t>
            </a:r>
            <a:r>
              <a:rPr lang="en-US" dirty="0"/>
              <a:t>: Gaston </a:t>
            </a:r>
            <a:r>
              <a:rPr lang="en-US" dirty="0" smtClean="0"/>
              <a:t>Sanchez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gastonsanchez.com</a:t>
            </a:r>
            <a:r>
              <a:rPr lang="en-US" dirty="0"/>
              <a:t>/</a:t>
            </a:r>
            <a:r>
              <a:rPr lang="en-US" dirty="0" err="1"/>
              <a:t>Rtist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4809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01000" cy="4572000"/>
          </a:xfrm>
          <a:prstGeom prst="rect">
            <a:avLst/>
          </a:prstGeom>
        </p:spPr>
      </p:pic>
      <p:pic>
        <p:nvPicPr>
          <p:cNvPr id="4" name="Picture 3" descr="GSRtistCode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640127"/>
            <a:ext cx="3352799" cy="217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Last two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14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Pirate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4268" y="6600615"/>
            <a:ext cx="5814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http://</a:t>
            </a:r>
            <a:r>
              <a:rPr lang="en-US" sz="1200" dirty="0" err="1">
                <a:solidFill>
                  <a:srgbClr val="008000"/>
                </a:solidFill>
              </a:rPr>
              <a:t>nathanieldphillips.com</a:t>
            </a:r>
            <a:r>
              <a:rPr lang="en-US" sz="1200" dirty="0">
                <a:solidFill>
                  <a:srgbClr val="008000"/>
                </a:solidFill>
              </a:rPr>
              <a:t>/2016/04/pirateplot-2-0-the-rdi-plotting-choice-of-r-pirates/</a:t>
            </a:r>
          </a:p>
        </p:txBody>
      </p:sp>
    </p:spTree>
    <p:extLst>
      <p:ext uri="{BB962C8B-B14F-4D97-AF65-F5344CB8AC3E}">
        <p14:creationId xmlns:p14="http://schemas.microsoft.com/office/powerpoint/2010/main" val="263224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3916" y="6604131"/>
            <a:ext cx="2930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https://</a:t>
            </a:r>
            <a:r>
              <a:rPr lang="en-US" sz="1200" dirty="0" err="1">
                <a:solidFill>
                  <a:srgbClr val="008000"/>
                </a:solidFill>
              </a:rPr>
              <a:t>github.com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 err="1">
                <a:solidFill>
                  <a:srgbClr val="008000"/>
                </a:solidFill>
              </a:rPr>
              <a:t>Gibbsdavidl</a:t>
            </a:r>
            <a:r>
              <a:rPr lang="en-US" sz="1200" dirty="0">
                <a:solidFill>
                  <a:srgbClr val="008000"/>
                </a:solidFill>
              </a:rPr>
              <a:t>/</a:t>
            </a:r>
            <a:r>
              <a:rPr lang="en-US" sz="1200" dirty="0" err="1">
                <a:solidFill>
                  <a:srgbClr val="008000"/>
                </a:solidFill>
              </a:rPr>
              <a:t>CatterPlots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9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Covered three topics:</a:t>
            </a:r>
          </a:p>
          <a:p>
            <a:pPr lvl="1"/>
            <a:r>
              <a:rPr lang="en-US" dirty="0" smtClean="0"/>
              <a:t>A bit of background</a:t>
            </a:r>
          </a:p>
          <a:p>
            <a:pPr lvl="1"/>
            <a:r>
              <a:rPr lang="en-US" dirty="0" smtClean="0"/>
              <a:t>What is R?</a:t>
            </a:r>
          </a:p>
          <a:p>
            <a:pPr lvl="1"/>
            <a:r>
              <a:rPr lang="en-US" dirty="0" smtClean="0"/>
              <a:t>Why use R?</a:t>
            </a:r>
          </a:p>
        </p:txBody>
      </p:sp>
    </p:spTree>
    <p:extLst>
      <p:ext uri="{BB962C8B-B14F-4D97-AF65-F5344CB8AC3E}">
        <p14:creationId xmlns:p14="http://schemas.microsoft.com/office/powerpoint/2010/main" val="334622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1: Introduction</a:t>
            </a:r>
          </a:p>
          <a:p>
            <a:r>
              <a:rPr lang="en-US" dirty="0" smtClean="0"/>
              <a:t>Part 2: Set up</a:t>
            </a:r>
          </a:p>
          <a:p>
            <a:r>
              <a:rPr lang="en-US" dirty="0" smtClean="0"/>
              <a:t>Part 3: Syntax and basic usage</a:t>
            </a:r>
          </a:p>
          <a:p>
            <a:r>
              <a:rPr lang="en-US" dirty="0" smtClean="0"/>
              <a:t>Part 4: Simple (but important) examples</a:t>
            </a:r>
          </a:p>
        </p:txBody>
      </p:sp>
    </p:spTree>
    <p:extLst>
      <p:ext uri="{BB962C8B-B14F-4D97-AF65-F5344CB8AC3E}">
        <p14:creationId xmlns:p14="http://schemas.microsoft.com/office/powerpoint/2010/main" val="127473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129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CRAN</a:t>
            </a:r>
            <a:r>
              <a:rPr lang="en-US" dirty="0"/>
              <a:t>: Comprehensive R Archive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R Core/Foundation dedicated website</a:t>
            </a:r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download: https://cran.r-project.org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Pick your OS: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5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129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CRAN</a:t>
            </a:r>
            <a:r>
              <a:rPr lang="en-US" dirty="0"/>
              <a:t>: Comprehensive R Archive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R Core/Foundation dedicated website</a:t>
            </a:r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download: https://cran.r-project.org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Pick your OS:</a:t>
            </a:r>
            <a:endParaRPr lang="en-US" dirty="0"/>
          </a:p>
        </p:txBody>
      </p:sp>
      <p:pic>
        <p:nvPicPr>
          <p:cNvPr id="4" name="Picture 3" descr="RDownloa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597"/>
            <a:ext cx="9144000" cy="21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Set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questions:</a:t>
            </a:r>
          </a:p>
          <a:p>
            <a:pPr lvl="1"/>
            <a:r>
              <a:rPr lang="en-US" dirty="0" smtClean="0"/>
              <a:t>Do you have R installed?</a:t>
            </a:r>
          </a:p>
          <a:p>
            <a:pPr lvl="1"/>
            <a:r>
              <a:rPr lang="en-US" dirty="0" smtClean="0"/>
              <a:t>Do you have ‘psych’ installed?</a:t>
            </a:r>
          </a:p>
          <a:p>
            <a:pPr lvl="1"/>
            <a:r>
              <a:rPr lang="en-US" dirty="0" smtClean="0"/>
              <a:t>Do you have ‘</a:t>
            </a:r>
            <a:r>
              <a:rPr lang="en-US" dirty="0" err="1" smtClean="0"/>
              <a:t>lavaan</a:t>
            </a:r>
            <a:r>
              <a:rPr lang="en-US" dirty="0" smtClean="0"/>
              <a:t>’ installed?</a:t>
            </a:r>
          </a:p>
        </p:txBody>
      </p:sp>
    </p:spTree>
    <p:extLst>
      <p:ext uri="{BB962C8B-B14F-4D97-AF65-F5344CB8AC3E}">
        <p14:creationId xmlns:p14="http://schemas.microsoft.com/office/powerpoint/2010/main" val="1450182980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</TotalTime>
  <Words>3818</Words>
  <Application>Microsoft Macintosh PowerPoint</Application>
  <PresentationFormat>On-screen Show (4:3)</PresentationFormat>
  <Paragraphs>700</Paragraphs>
  <Slides>286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286</vt:i4>
      </vt:variant>
    </vt:vector>
  </HeadingPairs>
  <TitlesOfParts>
    <vt:vector size="288" baseType="lpstr">
      <vt:lpstr>Twilight</vt:lpstr>
      <vt:lpstr>1_Twilight</vt:lpstr>
      <vt:lpstr>An Introduction to R</vt:lpstr>
      <vt:lpstr>Big outline</vt:lpstr>
      <vt:lpstr>Part 1: Introduction</vt:lpstr>
      <vt:lpstr>Part 1: Introduction</vt:lpstr>
      <vt:lpstr>A bit of background</vt:lpstr>
      <vt:lpstr>A bit of background</vt:lpstr>
      <vt:lpstr>A bit of background</vt:lpstr>
      <vt:lpstr>A bit of background</vt:lpstr>
      <vt:lpstr>A bit of background</vt:lpstr>
      <vt:lpstr>A bit of background</vt:lpstr>
      <vt:lpstr>A bit of background</vt:lpstr>
      <vt:lpstr>A bit of background</vt:lpstr>
      <vt:lpstr>A bit of background</vt:lpstr>
      <vt:lpstr>A bit of background</vt:lpstr>
      <vt:lpstr>A bit of background</vt:lpstr>
      <vt:lpstr>A bit of background</vt:lpstr>
      <vt:lpstr>A bit of background</vt:lpstr>
      <vt:lpstr>Is R taking over?</vt:lpstr>
      <vt:lpstr>R is taking over!</vt:lpstr>
      <vt:lpstr>R is taking over!</vt:lpstr>
      <vt:lpstr>R is taking over</vt:lpstr>
      <vt:lpstr>Pay for pass through access?</vt:lpstr>
      <vt:lpstr>So free you can sell it!</vt:lpstr>
      <vt:lpstr>Free versions for us!</vt:lpstr>
      <vt:lpstr>For us</vt:lpstr>
      <vt:lpstr>Part 1: Introduction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PowerPoint Presentation</vt:lpstr>
      <vt:lpstr>What is R?</vt:lpstr>
      <vt:lpstr>What is R?</vt:lpstr>
      <vt:lpstr>R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Studio</vt:lpstr>
      <vt:lpstr>R Studio</vt:lpstr>
      <vt:lpstr>PowerPoint Presentation</vt:lpstr>
      <vt:lpstr>PowerPoint Presentation</vt:lpstr>
      <vt:lpstr>R Studio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Your R question is not unique!</vt:lpstr>
      <vt:lpstr>What is R?</vt:lpstr>
      <vt:lpstr>Worth it</vt:lpstr>
      <vt:lpstr>What is R?</vt:lpstr>
      <vt:lpstr>R Communities</vt:lpstr>
      <vt:lpstr>R Communities</vt:lpstr>
      <vt:lpstr>R: Help!</vt:lpstr>
      <vt:lpstr>R: Help!</vt:lpstr>
      <vt:lpstr>R: Help!</vt:lpstr>
      <vt:lpstr>Vignettes</vt:lpstr>
      <vt:lpstr>PowerPoint Presentation</vt:lpstr>
      <vt:lpstr>PowerPoint Presentation</vt:lpstr>
      <vt:lpstr>R Communities</vt:lpstr>
      <vt:lpstr>What are packages?</vt:lpstr>
      <vt:lpstr>What are packages?</vt:lpstr>
      <vt:lpstr>What are packages?</vt:lpstr>
      <vt:lpstr>What is R?</vt:lpstr>
      <vt:lpstr>How to find packages?</vt:lpstr>
      <vt:lpstr>How to find packages?</vt:lpstr>
      <vt:lpstr>Stats and Ranks</vt:lpstr>
      <vt:lpstr>psych vs. ExPosition</vt:lpstr>
      <vt:lpstr>psych vs. ExPosition</vt:lpstr>
      <vt:lpstr>psych vs. ExPosition</vt:lpstr>
      <vt:lpstr>Part 1: Introduction</vt:lpstr>
      <vt:lpstr>Why use R?</vt:lpstr>
      <vt:lpstr>Why use R?</vt:lpstr>
      <vt:lpstr>Why use R</vt:lpstr>
      <vt:lpstr>PowerPoint Presentation</vt:lpstr>
      <vt:lpstr>PowerPoint Presentation</vt:lpstr>
      <vt:lpstr>Why use R?</vt:lpstr>
      <vt:lpstr>PowerPoint Presentation</vt:lpstr>
      <vt:lpstr>PowerPoint Presentation</vt:lpstr>
      <vt:lpstr>PowerPoint Presentation</vt:lpstr>
      <vt:lpstr>aRt work</vt:lpstr>
      <vt:lpstr>PowerPoint Presentation</vt:lpstr>
      <vt:lpstr>aRt work</vt:lpstr>
      <vt:lpstr>PowerPoint Presentation</vt:lpstr>
      <vt:lpstr>Why use R?</vt:lpstr>
      <vt:lpstr>Pirate Plots</vt:lpstr>
      <vt:lpstr>PowerPoint Presentation</vt:lpstr>
      <vt:lpstr>Part 1: Introduction</vt:lpstr>
      <vt:lpstr>Big outline</vt:lpstr>
      <vt:lpstr>Download R</vt:lpstr>
      <vt:lpstr>Download R</vt:lpstr>
      <vt:lpstr>Part 2: Set up</vt:lpstr>
      <vt:lpstr>If ‘No’ to 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 installation</vt:lpstr>
      <vt:lpstr>PowerPoint Presentation</vt:lpstr>
      <vt:lpstr>Big outline</vt:lpstr>
      <vt:lpstr>Part 3: Syntax &amp; usage</vt:lpstr>
      <vt:lpstr>First and foremost</vt:lpstr>
      <vt:lpstr>PowerPoint Presentation</vt:lpstr>
      <vt:lpstr>PowerPoint Presentation</vt:lpstr>
      <vt:lpstr>Can only take you so far</vt:lpstr>
      <vt:lpstr>Three concepts</vt:lpstr>
      <vt:lpstr>Three concepts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Beyond variables</vt:lpstr>
      <vt:lpstr>Back to calculator</vt:lpstr>
      <vt:lpstr>PowerPoint Presentation</vt:lpstr>
      <vt:lpstr>PowerPoint Presentation</vt:lpstr>
      <vt:lpstr>PowerPoint Presentation</vt:lpstr>
      <vt:lpstr>PowerPoint Presentation</vt:lpstr>
      <vt:lpstr>Three concepts</vt:lpstr>
      <vt:lpstr>We’ve seen one</vt:lpstr>
      <vt:lpstr>PowerPoint Presentation</vt:lpstr>
      <vt:lpstr>PowerPoint Presentation</vt:lpstr>
      <vt:lpstr>Functions</vt:lpstr>
      <vt:lpstr>Functions</vt:lpstr>
      <vt:lpstr>Stuff goes in</vt:lpstr>
      <vt:lpstr>Magic</vt:lpstr>
      <vt:lpstr>Save that magic!</vt:lpstr>
      <vt:lpstr>R does the same thing</vt:lpstr>
      <vt:lpstr>f(x)</vt:lpstr>
      <vt:lpstr>Functions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</vt:lpstr>
      <vt:lpstr>PowerPoint Presentation</vt:lpstr>
      <vt:lpstr>PowerPoint Presentation</vt:lpstr>
      <vt:lpstr>PowerPoint Presentation</vt:lpstr>
      <vt:lpstr>Functions</vt:lpstr>
      <vt:lpstr>PowerPoint Presentation</vt:lpstr>
      <vt:lpstr>PowerPoint Presentation</vt:lpstr>
      <vt:lpstr>Help!</vt:lpstr>
      <vt:lpstr>Help!</vt:lpstr>
      <vt:lpstr>PowerPoint Presentation</vt:lpstr>
      <vt:lpstr>PowerPoint Presentation</vt:lpstr>
      <vt:lpstr>PowerPoint Presentation</vt:lpstr>
      <vt:lpstr>Help!</vt:lpstr>
      <vt:lpstr>PowerPoint Presentation</vt:lpstr>
      <vt:lpstr>PowerPoint Presentation</vt:lpstr>
      <vt:lpstr>More useful functions</vt:lpstr>
      <vt:lpstr>More useful functions</vt:lpstr>
      <vt:lpstr>PowerPoint Presentation</vt:lpstr>
      <vt:lpstr>PowerPoint Presentation</vt:lpstr>
      <vt:lpstr>PowerPoint Presentation</vt:lpstr>
      <vt:lpstr>Functions</vt:lpstr>
      <vt:lpstr>No more look up tables!</vt:lpstr>
      <vt:lpstr>Some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examples</vt:lpstr>
      <vt:lpstr>Bad APA statement</vt:lpstr>
      <vt:lpstr>PowerPoint Presentation</vt:lpstr>
      <vt:lpstr>PubPeer &amp; statcheck</vt:lpstr>
      <vt:lpstr>PowerPoint Presentation</vt:lpstr>
      <vt:lpstr>PowerPoint Presentation</vt:lpstr>
      <vt:lpstr>Three concepts</vt:lpstr>
      <vt:lpstr>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‘source’</vt:lpstr>
      <vt:lpstr>PowerPoint Presentation</vt:lpstr>
      <vt:lpstr>PowerPoint Presentation</vt:lpstr>
      <vt:lpstr>PowerPoint Presentation</vt:lpstr>
      <vt:lpstr>Three concepts</vt:lpstr>
      <vt:lpstr>Big outline</vt:lpstr>
      <vt:lpstr>Five concepts</vt:lpstr>
      <vt:lpstr>Five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 concepts</vt:lpstr>
      <vt:lpstr>PowerPoint Presentation</vt:lpstr>
      <vt:lpstr>PowerPoint Presentation</vt:lpstr>
      <vt:lpstr>PowerPoint Presentation</vt:lpstr>
      <vt:lpstr>PowerPoint Presentation</vt:lpstr>
      <vt:lpstr>Five concepts</vt:lpstr>
      <vt:lpstr>Getting data from outside</vt:lpstr>
      <vt:lpstr>Getting data from outside</vt:lpstr>
      <vt:lpstr>PowerPoint Presentation</vt:lpstr>
      <vt:lpstr>Something more useful</vt:lpstr>
      <vt:lpstr>PowerPoint Presentation</vt:lpstr>
      <vt:lpstr>PowerPoint Presentation</vt:lpstr>
      <vt:lpstr>PowerPoint Presentation</vt:lpstr>
      <vt:lpstr>Summarize data</vt:lpstr>
      <vt:lpstr>PowerPoint Presentation</vt:lpstr>
      <vt:lpstr>Better summary </vt:lpstr>
      <vt:lpstr>PowerPoint Presentation</vt:lpstr>
      <vt:lpstr>Five concepts</vt:lpstr>
      <vt:lpstr>Reshaping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aov</vt:lpstr>
      <vt:lpstr>aov</vt:lpstr>
      <vt:lpstr>aov</vt:lpstr>
      <vt:lpstr>PowerPoint Presentation</vt:lpstr>
      <vt:lpstr>PowerPoint Presentation</vt:lpstr>
      <vt:lpstr>PowerPoint Presentation</vt:lpstr>
      <vt:lpstr>A bit of background</vt:lpstr>
      <vt:lpstr>Don’t be fooled!</vt:lpstr>
      <vt:lpstr>Don’t be fooled</vt:lpstr>
      <vt:lpstr>Five concepts</vt:lpstr>
      <vt:lpstr>Big outline</vt:lpstr>
      <vt:lpstr>Conclusions</vt:lpstr>
      <vt:lpstr>Conclusions</vt:lpstr>
      <vt:lpstr>Conclusions</vt:lpstr>
      <vt:lpstr>Fin</vt:lpstr>
    </vt:vector>
  </TitlesOfParts>
  <Company>UTD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 Least Squares for imaging, genetics, and “imaging genetics”</dc:title>
  <dc:creator>Derek Beaton</dc:creator>
  <cp:lastModifiedBy>Derek Beaton</cp:lastModifiedBy>
  <cp:revision>199</cp:revision>
  <dcterms:created xsi:type="dcterms:W3CDTF">2016-11-02T02:02:20Z</dcterms:created>
  <dcterms:modified xsi:type="dcterms:W3CDTF">2017-04-01T17:12:03Z</dcterms:modified>
</cp:coreProperties>
</file>